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Masters/slideMaster1.xml" ContentType="application/vnd.openxmlformats-officedocument.presentationml.slideMaster+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66.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65.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57" r:id="rId3"/>
    <p:sldId id="258" r:id="rId4"/>
    <p:sldId id="270" r:id="rId5"/>
    <p:sldId id="271" r:id="rId6"/>
    <p:sldId id="274" r:id="rId7"/>
    <p:sldId id="276" r:id="rId8"/>
    <p:sldId id="275" r:id="rId9"/>
    <p:sldId id="278" r:id="rId10"/>
    <p:sldId id="279" r:id="rId11"/>
    <p:sldId id="281" r:id="rId12"/>
    <p:sldId id="282" r:id="rId13"/>
    <p:sldId id="280"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21" r:id="rId34"/>
    <p:sldId id="303" r:id="rId35"/>
    <p:sldId id="304" r:id="rId36"/>
    <p:sldId id="322" r:id="rId37"/>
    <p:sldId id="306" r:id="rId38"/>
    <p:sldId id="307" r:id="rId39"/>
    <p:sldId id="308" r:id="rId40"/>
    <p:sldId id="310" r:id="rId41"/>
    <p:sldId id="323" r:id="rId42"/>
    <p:sldId id="311" r:id="rId43"/>
    <p:sldId id="312" r:id="rId44"/>
    <p:sldId id="313" r:id="rId45"/>
    <p:sldId id="315" r:id="rId46"/>
    <p:sldId id="324" r:id="rId47"/>
    <p:sldId id="317" r:id="rId48"/>
    <p:sldId id="319" r:id="rId49"/>
    <p:sldId id="318" r:id="rId50"/>
    <p:sldId id="320" r:id="rId51"/>
    <p:sldId id="325" r:id="rId52"/>
    <p:sldId id="326" r:id="rId53"/>
    <p:sldId id="327" r:id="rId54"/>
    <p:sldId id="329" r:id="rId55"/>
    <p:sldId id="328"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Lst>
  <p:sldSz cx="10058400" cy="7772400"/>
  <p:notesSz cx="6858000" cy="9144000"/>
  <p:embeddedFontLst>
    <p:embeddedFont>
      <p:font typeface="Browallia New" panose="020B0604020202020204" pitchFamily="34" charset="-34"/>
      <p:regular r:id="rId91"/>
      <p:bold r:id="rId92"/>
      <p:italic r:id="rId93"/>
      <p:boldItalic r:id="rId94"/>
    </p:embeddedFont>
    <p:embeddedFont>
      <p:font typeface="Cochocib Script Latin Pro" panose="02000503000000020003" pitchFamily="2" charset="0"/>
      <p:regular r:id="rId95"/>
    </p:embeddedFont>
    <p:embeddedFont>
      <p:font typeface="Dreaming Outloud Script Pro" panose="03050502040304050704" pitchFamily="66" charset="0"/>
      <p:regular r:id="rId96"/>
      <p:italic r:id="rId97"/>
    </p:embeddedFont>
    <p:embeddedFont>
      <p:font typeface="Open Sans Extra Bold" panose="020B0604020202020204" charset="0"/>
      <p:regular r:id="rId98"/>
    </p:embeddedFont>
    <p:embeddedFont>
      <p:font typeface="Poppins" panose="00000500000000000000" pitchFamily="2" charset="0"/>
      <p:regular r:id="rId99"/>
      <p:bold r:id="rId100"/>
      <p:italic r:id="rId101"/>
      <p:boldItalic r:id="rId102"/>
    </p:embeddedFont>
  </p:embeddedFontLst>
  <p:defaultTextStyle>
    <a:defPPr>
      <a:defRPr lang="en-US"/>
    </a:defPPr>
    <a:lvl1pPr marL="0" algn="l" defTabSz="570586" rtl="0" eaLnBrk="1" latinLnBrk="0" hangingPunct="1">
      <a:defRPr sz="1123" kern="1200">
        <a:solidFill>
          <a:schemeClr val="tx1"/>
        </a:solidFill>
        <a:latin typeface="+mn-lt"/>
        <a:ea typeface="+mn-ea"/>
        <a:cs typeface="+mn-cs"/>
      </a:defRPr>
    </a:lvl1pPr>
    <a:lvl2pPr marL="285293" algn="l" defTabSz="570586" rtl="0" eaLnBrk="1" latinLnBrk="0" hangingPunct="1">
      <a:defRPr sz="1123" kern="1200">
        <a:solidFill>
          <a:schemeClr val="tx1"/>
        </a:solidFill>
        <a:latin typeface="+mn-lt"/>
        <a:ea typeface="+mn-ea"/>
        <a:cs typeface="+mn-cs"/>
      </a:defRPr>
    </a:lvl2pPr>
    <a:lvl3pPr marL="570586" algn="l" defTabSz="570586" rtl="0" eaLnBrk="1" latinLnBrk="0" hangingPunct="1">
      <a:defRPr sz="1123" kern="1200">
        <a:solidFill>
          <a:schemeClr val="tx1"/>
        </a:solidFill>
        <a:latin typeface="+mn-lt"/>
        <a:ea typeface="+mn-ea"/>
        <a:cs typeface="+mn-cs"/>
      </a:defRPr>
    </a:lvl3pPr>
    <a:lvl4pPr marL="855878" algn="l" defTabSz="570586" rtl="0" eaLnBrk="1" latinLnBrk="0" hangingPunct="1">
      <a:defRPr sz="1123" kern="1200">
        <a:solidFill>
          <a:schemeClr val="tx1"/>
        </a:solidFill>
        <a:latin typeface="+mn-lt"/>
        <a:ea typeface="+mn-ea"/>
        <a:cs typeface="+mn-cs"/>
      </a:defRPr>
    </a:lvl4pPr>
    <a:lvl5pPr marL="1141171" algn="l" defTabSz="570586" rtl="0" eaLnBrk="1" latinLnBrk="0" hangingPunct="1">
      <a:defRPr sz="1123" kern="1200">
        <a:solidFill>
          <a:schemeClr val="tx1"/>
        </a:solidFill>
        <a:latin typeface="+mn-lt"/>
        <a:ea typeface="+mn-ea"/>
        <a:cs typeface="+mn-cs"/>
      </a:defRPr>
    </a:lvl5pPr>
    <a:lvl6pPr marL="1426464" algn="l" defTabSz="570586" rtl="0" eaLnBrk="1" latinLnBrk="0" hangingPunct="1">
      <a:defRPr sz="1123" kern="1200">
        <a:solidFill>
          <a:schemeClr val="tx1"/>
        </a:solidFill>
        <a:latin typeface="+mn-lt"/>
        <a:ea typeface="+mn-ea"/>
        <a:cs typeface="+mn-cs"/>
      </a:defRPr>
    </a:lvl6pPr>
    <a:lvl7pPr marL="1711757" algn="l" defTabSz="570586" rtl="0" eaLnBrk="1" latinLnBrk="0" hangingPunct="1">
      <a:defRPr sz="1123" kern="1200">
        <a:solidFill>
          <a:schemeClr val="tx1"/>
        </a:solidFill>
        <a:latin typeface="+mn-lt"/>
        <a:ea typeface="+mn-ea"/>
        <a:cs typeface="+mn-cs"/>
      </a:defRPr>
    </a:lvl7pPr>
    <a:lvl8pPr marL="1997050" algn="l" defTabSz="570586" rtl="0" eaLnBrk="1" latinLnBrk="0" hangingPunct="1">
      <a:defRPr sz="1123" kern="1200">
        <a:solidFill>
          <a:schemeClr val="tx1"/>
        </a:solidFill>
        <a:latin typeface="+mn-lt"/>
        <a:ea typeface="+mn-ea"/>
        <a:cs typeface="+mn-cs"/>
      </a:defRPr>
    </a:lvl8pPr>
    <a:lvl9pPr marL="2282342" algn="l" defTabSz="570586" rtl="0" eaLnBrk="1" latinLnBrk="0" hangingPunct="1">
      <a:defRPr sz="112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00" autoAdjust="0"/>
  </p:normalViewPr>
  <p:slideViewPr>
    <p:cSldViewPr>
      <p:cViewPr varScale="1">
        <p:scale>
          <a:sx n="95" d="100"/>
          <a:sy n="95" d="100"/>
        </p:scale>
        <p:origin x="162" y="78"/>
      </p:cViewPr>
      <p:guideLst>
        <p:guide orient="horz" pos="1104"/>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49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DDC29-A463-4953-8E59-EB780ED38246}" type="datetimeFigureOut">
              <a:rPr lang="en-US" smtClean="0"/>
              <a:t>9/10/2024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DFBF5-6356-4936-9ABA-050B24DCBB35}" type="slidenum">
              <a:rPr lang="en-US" smtClean="0"/>
              <a:t>‹#›</a:t>
            </a:fld>
            <a:endParaRPr lang="en-US"/>
          </a:p>
        </p:txBody>
      </p:sp>
    </p:spTree>
    <p:extLst>
      <p:ext uri="{BB962C8B-B14F-4D97-AF65-F5344CB8AC3E}">
        <p14:creationId xmlns:p14="http://schemas.microsoft.com/office/powerpoint/2010/main" val="3225575029"/>
      </p:ext>
    </p:extLst>
  </p:cSld>
  <p:clrMap bg1="lt1" tx1="dk1" bg2="lt2" tx2="dk2" accent1="accent1" accent2="accent2" accent3="accent3" accent4="accent4" accent5="accent5" accent6="accent6" hlink="hlink" folHlink="folHlink"/>
  <p:notesStyle>
    <a:lvl1pPr marL="0" algn="l" defTabSz="570586" rtl="0" eaLnBrk="1" latinLnBrk="0" hangingPunct="1">
      <a:defRPr sz="749" kern="1200">
        <a:solidFill>
          <a:schemeClr val="tx1"/>
        </a:solidFill>
        <a:latin typeface="+mn-lt"/>
        <a:ea typeface="+mn-ea"/>
        <a:cs typeface="+mn-cs"/>
      </a:defRPr>
    </a:lvl1pPr>
    <a:lvl2pPr marL="285293" algn="l" defTabSz="570586" rtl="0" eaLnBrk="1" latinLnBrk="0" hangingPunct="1">
      <a:defRPr sz="749" kern="1200">
        <a:solidFill>
          <a:schemeClr val="tx1"/>
        </a:solidFill>
        <a:latin typeface="+mn-lt"/>
        <a:ea typeface="+mn-ea"/>
        <a:cs typeface="+mn-cs"/>
      </a:defRPr>
    </a:lvl2pPr>
    <a:lvl3pPr marL="570586" algn="l" defTabSz="570586" rtl="0" eaLnBrk="1" latinLnBrk="0" hangingPunct="1">
      <a:defRPr sz="749" kern="1200">
        <a:solidFill>
          <a:schemeClr val="tx1"/>
        </a:solidFill>
        <a:latin typeface="+mn-lt"/>
        <a:ea typeface="+mn-ea"/>
        <a:cs typeface="+mn-cs"/>
      </a:defRPr>
    </a:lvl3pPr>
    <a:lvl4pPr marL="855878" algn="l" defTabSz="570586" rtl="0" eaLnBrk="1" latinLnBrk="0" hangingPunct="1">
      <a:defRPr sz="749" kern="1200">
        <a:solidFill>
          <a:schemeClr val="tx1"/>
        </a:solidFill>
        <a:latin typeface="+mn-lt"/>
        <a:ea typeface="+mn-ea"/>
        <a:cs typeface="+mn-cs"/>
      </a:defRPr>
    </a:lvl4pPr>
    <a:lvl5pPr marL="1141171" algn="l" defTabSz="570586" rtl="0" eaLnBrk="1" latinLnBrk="0" hangingPunct="1">
      <a:defRPr sz="749" kern="1200">
        <a:solidFill>
          <a:schemeClr val="tx1"/>
        </a:solidFill>
        <a:latin typeface="+mn-lt"/>
        <a:ea typeface="+mn-ea"/>
        <a:cs typeface="+mn-cs"/>
      </a:defRPr>
    </a:lvl5pPr>
    <a:lvl6pPr marL="1426464" algn="l" defTabSz="570586" rtl="0" eaLnBrk="1" latinLnBrk="0" hangingPunct="1">
      <a:defRPr sz="749" kern="1200">
        <a:solidFill>
          <a:schemeClr val="tx1"/>
        </a:solidFill>
        <a:latin typeface="+mn-lt"/>
        <a:ea typeface="+mn-ea"/>
        <a:cs typeface="+mn-cs"/>
      </a:defRPr>
    </a:lvl6pPr>
    <a:lvl7pPr marL="1711757" algn="l" defTabSz="570586" rtl="0" eaLnBrk="1" latinLnBrk="0" hangingPunct="1">
      <a:defRPr sz="749" kern="1200">
        <a:solidFill>
          <a:schemeClr val="tx1"/>
        </a:solidFill>
        <a:latin typeface="+mn-lt"/>
        <a:ea typeface="+mn-ea"/>
        <a:cs typeface="+mn-cs"/>
      </a:defRPr>
    </a:lvl7pPr>
    <a:lvl8pPr marL="1997050" algn="l" defTabSz="570586" rtl="0" eaLnBrk="1" latinLnBrk="0" hangingPunct="1">
      <a:defRPr sz="749" kern="1200">
        <a:solidFill>
          <a:schemeClr val="tx1"/>
        </a:solidFill>
        <a:latin typeface="+mn-lt"/>
        <a:ea typeface="+mn-ea"/>
        <a:cs typeface="+mn-cs"/>
      </a:defRPr>
    </a:lvl8pPr>
    <a:lvl9pPr marL="2282342" algn="l" defTabSz="570586" rtl="0" eaLnBrk="1" latinLnBrk="0" hangingPunct="1">
      <a:defRPr sz="7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a:t>
            </a:fld>
            <a:endParaRPr lang="en-US"/>
          </a:p>
        </p:txBody>
      </p:sp>
    </p:spTree>
    <p:extLst>
      <p:ext uri="{BB962C8B-B14F-4D97-AF65-F5344CB8AC3E}">
        <p14:creationId xmlns:p14="http://schemas.microsoft.com/office/powerpoint/2010/main" val="3772002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One of the most common HR concerns found in the District is regarding Attendance.  As stated in the </a:t>
            </a:r>
            <a:r>
              <a:rPr lang="en-US" dirty="0"/>
              <a:t>Food Services handbook, employees must personally contact  their Manager on each day of an absence, unless the employee is placed on an extended leave.</a:t>
            </a:r>
            <a:r>
              <a:rPr lang="en-US" baseline="0" dirty="0"/>
              <a:t> </a:t>
            </a:r>
            <a:r>
              <a:rPr lang="en-US" dirty="0"/>
              <a:t>If an employee is absent more than 5 consecutive days, a Physician statement is required and</a:t>
            </a:r>
            <a:r>
              <a:rPr lang="en-US" baseline="0" dirty="0"/>
              <a:t> </a:t>
            </a:r>
            <a:r>
              <a:rPr lang="en-US" dirty="0"/>
              <a:t>must be submitted w/ the District’s Absence Certification Form No 60.ILL,Rev 09/14/20).</a:t>
            </a:r>
            <a:r>
              <a:rPr lang="en-US" baseline="0" dirty="0"/>
              <a:t> </a:t>
            </a:r>
            <a:r>
              <a:rPr lang="en-US" dirty="0"/>
              <a:t>Initial probationary employees are allowed only up to six (6)  illness/personal necessity or unpaid days during the 130-day probationary period.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10</a:t>
            </a:fld>
            <a:endParaRPr lang="en-US"/>
          </a:p>
        </p:txBody>
      </p:sp>
    </p:spTree>
    <p:extLst>
      <p:ext uri="{BB962C8B-B14F-4D97-AF65-F5344CB8AC3E}">
        <p14:creationId xmlns:p14="http://schemas.microsoft.com/office/powerpoint/2010/main" val="302952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dirty="0"/>
              <a:t>Managers must complete the Absence/Tardy/FMLA log to report each day</a:t>
            </a:r>
            <a:r>
              <a:rPr lang="en-US" baseline="0" dirty="0"/>
              <a:t> of </a:t>
            </a:r>
            <a:r>
              <a:rPr lang="en-US" dirty="0"/>
              <a:t>an employee’s absence.  Key</a:t>
            </a:r>
            <a:r>
              <a:rPr lang="en-US" baseline="0" dirty="0"/>
              <a:t> Acronyms that Managers should be aware of are </a:t>
            </a:r>
            <a:r>
              <a:rPr lang="en-US" dirty="0"/>
              <a:t>AWOA which stands for absence without authorization which</a:t>
            </a:r>
            <a:r>
              <a:rPr lang="en-US" baseline="0" dirty="0"/>
              <a:t> applies to absences of more than </a:t>
            </a:r>
            <a:r>
              <a:rPr lang="en-US" dirty="0"/>
              <a:t>5 days.</a:t>
            </a:r>
            <a:r>
              <a:rPr lang="en-US" baseline="0" dirty="0"/>
              <a:t> The acronym </a:t>
            </a:r>
            <a:r>
              <a:rPr lang="en-US" dirty="0"/>
              <a:t>AWOL stands</a:t>
            </a:r>
            <a:r>
              <a:rPr lang="en-US" baseline="0" dirty="0"/>
              <a:t> for</a:t>
            </a:r>
            <a:r>
              <a:rPr lang="en-US" dirty="0"/>
              <a:t> absence without leave which applies to absences more than 20 days.</a:t>
            </a:r>
            <a:r>
              <a:rPr lang="en-US" baseline="0" dirty="0"/>
              <a:t> </a:t>
            </a:r>
            <a:r>
              <a:rPr lang="en-US" dirty="0"/>
              <a:t>May require verification of an employee’s absence from health care provider when there is a reasonable suspicion of abuse for any claimed illness, injury, disability, or when necessary for health &amp; safety reasons.</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11</a:t>
            </a:fld>
            <a:endParaRPr lang="en-US"/>
          </a:p>
        </p:txBody>
      </p:sp>
    </p:spTree>
    <p:extLst>
      <p:ext uri="{BB962C8B-B14F-4D97-AF65-F5344CB8AC3E}">
        <p14:creationId xmlns:p14="http://schemas.microsoft.com/office/powerpoint/2010/main" val="397458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Time for a paddle activity. </a:t>
            </a:r>
            <a:r>
              <a:rPr lang="en-US" dirty="0"/>
              <a:t>Absences for 20 days or more with out leave is called?</a:t>
            </a:r>
            <a:r>
              <a:rPr lang="en-US" baseline="0" dirty="0"/>
              <a:t> Please raise your paddle according to your selection.</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12</a:t>
            </a:fld>
            <a:endParaRPr lang="en-US"/>
          </a:p>
        </p:txBody>
      </p:sp>
    </p:spTree>
    <p:extLst>
      <p:ext uri="{BB962C8B-B14F-4D97-AF65-F5344CB8AC3E}">
        <p14:creationId xmlns:p14="http://schemas.microsoft.com/office/powerpoint/2010/main" val="268050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Managers</a:t>
            </a:r>
            <a:r>
              <a:rPr lang="en-US" b="0" baseline="0" dirty="0"/>
              <a:t> should observe and take note of patterns of excessive absenteeism.  </a:t>
            </a:r>
            <a:r>
              <a:rPr lang="en-US" dirty="0"/>
              <a:t>Some</a:t>
            </a:r>
            <a:r>
              <a:rPr lang="en-US" baseline="0" dirty="0"/>
              <a:t> examples are: E</a:t>
            </a:r>
            <a:r>
              <a:rPr lang="en-US" dirty="0"/>
              <a:t>mployees with frequent short term absences,</a:t>
            </a:r>
            <a:r>
              <a:rPr lang="en-US" baseline="0" dirty="0"/>
              <a:t> </a:t>
            </a:r>
            <a:r>
              <a:rPr lang="en-US" dirty="0"/>
              <a:t>employees consistently</a:t>
            </a:r>
            <a:r>
              <a:rPr lang="en-US" baseline="0" dirty="0"/>
              <a:t> &amp; frequently uses his/her benefitted time off</a:t>
            </a:r>
            <a:r>
              <a:rPr lang="en-US" dirty="0"/>
              <a:t>,</a:t>
            </a:r>
            <a:r>
              <a:rPr lang="en-US" baseline="0" dirty="0"/>
              <a:t> </a:t>
            </a:r>
            <a:r>
              <a:rPr lang="en-US" dirty="0"/>
              <a:t>absences that occur</a:t>
            </a:r>
            <a:r>
              <a:rPr lang="en-US" baseline="0" dirty="0"/>
              <a:t> </a:t>
            </a:r>
            <a:r>
              <a:rPr lang="en-US" dirty="0"/>
              <a:t>on Monday or Friday</a:t>
            </a:r>
            <a:r>
              <a:rPr lang="en-US" baseline="0" dirty="0"/>
              <a:t>, </a:t>
            </a:r>
            <a:r>
              <a:rPr lang="en-US" dirty="0"/>
              <a:t>before or after disciplinary action</a:t>
            </a:r>
            <a:r>
              <a:rPr lang="en-US" baseline="0" dirty="0"/>
              <a:t>, </a:t>
            </a:r>
            <a:r>
              <a:rPr lang="en-US" dirty="0"/>
              <a:t>after vacation requests are denied,</a:t>
            </a:r>
            <a:r>
              <a:rPr lang="en-US" baseline="0" dirty="0"/>
              <a:t> or </a:t>
            </a:r>
            <a:r>
              <a:rPr lang="en-US" dirty="0"/>
              <a:t>before or after vacation.</a:t>
            </a:r>
            <a:r>
              <a:rPr lang="en-US" baseline="0" dirty="0"/>
              <a:t> Note, a</a:t>
            </a:r>
            <a:r>
              <a:rPr lang="en-US" dirty="0"/>
              <a:t>ttendance is a factor in granting Summer Employment.</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13</a:t>
            </a:fld>
            <a:endParaRPr lang="en-US"/>
          </a:p>
        </p:txBody>
      </p:sp>
    </p:spTree>
    <p:extLst>
      <p:ext uri="{BB962C8B-B14F-4D97-AF65-F5344CB8AC3E}">
        <p14:creationId xmlns:p14="http://schemas.microsoft.com/office/powerpoint/2010/main" val="3143685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dirty="0"/>
              <a:t>FS Managers are tasked to ensure that work schedules are followed and breaks and/or lunches are taken at appropriate times. Employees working for:</a:t>
            </a:r>
            <a:r>
              <a:rPr lang="en-US" sz="800" baseline="0" dirty="0"/>
              <a:t> </a:t>
            </a:r>
            <a:r>
              <a:rPr lang="en-US" sz="800" dirty="0"/>
              <a:t>Four (4) hours </a:t>
            </a:r>
            <a:r>
              <a:rPr lang="en-US" sz="800" u="sng" dirty="0"/>
              <a:t>but less than 6 hours</a:t>
            </a:r>
            <a:r>
              <a:rPr lang="en-US" sz="800" u="sng" baseline="0" dirty="0"/>
              <a:t> </a:t>
            </a:r>
            <a:r>
              <a:rPr lang="en-US" sz="800" dirty="0"/>
              <a:t>are entitled to one 10 minute break.</a:t>
            </a:r>
            <a:r>
              <a:rPr lang="en-US" sz="800" baseline="0" dirty="0"/>
              <a:t> </a:t>
            </a:r>
            <a:r>
              <a:rPr lang="en-US" sz="800" dirty="0"/>
              <a:t>Six (6) hours or more are entitled to one 30 minute duty free lunch period and two 10 minute breaks during their shift.</a:t>
            </a:r>
            <a:r>
              <a:rPr lang="en-US" sz="800" baseline="0" dirty="0"/>
              <a:t> </a:t>
            </a:r>
            <a:r>
              <a:rPr lang="en-US" sz="800" b="1" dirty="0"/>
              <a:t>Note: </a:t>
            </a:r>
            <a:r>
              <a:rPr lang="en-US" sz="800" dirty="0"/>
              <a:t>Two 10 minute breaks may be combined into one 20 minute breaks but must be approved by the FSM/AFSS.</a:t>
            </a:r>
            <a:r>
              <a:rPr lang="en-US" sz="800" baseline="0" dirty="0"/>
              <a:t> </a:t>
            </a:r>
            <a:endParaRPr lang="en-US" sz="800" b="0" baseline="0"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14</a:t>
            </a:fld>
            <a:endParaRPr lang="en-US"/>
          </a:p>
        </p:txBody>
      </p:sp>
    </p:spTree>
    <p:extLst>
      <p:ext uri="{BB962C8B-B14F-4D97-AF65-F5344CB8AC3E}">
        <p14:creationId xmlns:p14="http://schemas.microsoft.com/office/powerpoint/2010/main" val="68793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Time for a paddle activity. </a:t>
            </a:r>
            <a:r>
              <a:rPr lang="en-US" dirty="0"/>
              <a:t>Absences for 20 days or more with out leave is called?</a:t>
            </a:r>
            <a:r>
              <a:rPr lang="en-US" baseline="0" dirty="0"/>
              <a:t> Please raise your paddle according to your selection.</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15</a:t>
            </a:fld>
            <a:endParaRPr lang="en-US"/>
          </a:p>
        </p:txBody>
      </p:sp>
    </p:spTree>
    <p:extLst>
      <p:ext uri="{BB962C8B-B14F-4D97-AF65-F5344CB8AC3E}">
        <p14:creationId xmlns:p14="http://schemas.microsoft.com/office/powerpoint/2010/main" val="859472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dirty="0"/>
              <a:t>FS Managers have the responsibility to</a:t>
            </a:r>
            <a:r>
              <a:rPr lang="en-US" baseline="0" dirty="0"/>
              <a:t> c</a:t>
            </a:r>
            <a:r>
              <a:rPr lang="en-US" dirty="0"/>
              <a:t>all 911 if injury is serious &amp; requires emergency medical attention.</a:t>
            </a:r>
            <a:r>
              <a:rPr lang="en-US" baseline="0" dirty="0"/>
              <a:t> </a:t>
            </a:r>
            <a:r>
              <a:rPr lang="en-US" dirty="0"/>
              <a:t>Notify AFSS within one hour if injury is serious.</a:t>
            </a:r>
            <a:r>
              <a:rPr lang="en-US" baseline="0" dirty="0"/>
              <a:t> </a:t>
            </a:r>
            <a:r>
              <a:rPr lang="en-US" dirty="0"/>
              <a:t>Provide employee with W/C Claim Form (CA DWC-1) within 24 hours.  If employee does not return w/in 24 hours, the form must be mailed.</a:t>
            </a:r>
            <a:r>
              <a:rPr lang="en-US" baseline="0" dirty="0"/>
              <a:t> Lastly, c</a:t>
            </a:r>
            <a:r>
              <a:rPr lang="en-US" dirty="0"/>
              <a:t>omplete and provide a Medical Authorization Form if employee requires medical treatment.</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16</a:t>
            </a:fld>
            <a:endParaRPr lang="en-US"/>
          </a:p>
        </p:txBody>
      </p:sp>
    </p:spTree>
    <p:extLst>
      <p:ext uri="{BB962C8B-B14F-4D97-AF65-F5344CB8AC3E}">
        <p14:creationId xmlns:p14="http://schemas.microsoft.com/office/powerpoint/2010/main" val="42115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dirty="0"/>
              <a:t>TELL: </a:t>
            </a:r>
            <a:r>
              <a:rPr lang="en-US" dirty="0"/>
              <a:t>Additional FS Manager</a:t>
            </a:r>
            <a:r>
              <a:rPr lang="en-US" baseline="0" dirty="0"/>
              <a:t> </a:t>
            </a:r>
            <a:r>
              <a:rPr lang="en-US" dirty="0"/>
              <a:t>responsibilities</a:t>
            </a:r>
            <a:r>
              <a:rPr lang="en-US" baseline="0" dirty="0"/>
              <a:t> include investigating</a:t>
            </a:r>
            <a:r>
              <a:rPr lang="en-US" dirty="0"/>
              <a:t> the injury ASAP &amp; completing</a:t>
            </a:r>
            <a:r>
              <a:rPr lang="en-US" baseline="0" dirty="0"/>
              <a:t> the</a:t>
            </a:r>
            <a:r>
              <a:rPr lang="en-US" dirty="0"/>
              <a:t> Injury/Incident Investigation Report (ISTAR). </a:t>
            </a:r>
            <a:r>
              <a:rPr lang="en-US" b="0" baseline="0" dirty="0"/>
              <a:t>During your safety meetings, emphasize to your employees that “all work-related injuries must be reported immediately.” </a:t>
            </a:r>
            <a:r>
              <a:rPr lang="en-US" baseline="0" dirty="0"/>
              <a:t> </a:t>
            </a:r>
            <a:r>
              <a:rPr lang="en-US" dirty="0"/>
              <a:t>Immediately provide Claim Withdrawal Form to employee who chose not to seek medical attention.</a:t>
            </a:r>
            <a:r>
              <a:rPr lang="en-US" baseline="0" dirty="0"/>
              <a:t> </a:t>
            </a:r>
            <a:r>
              <a:rPr lang="en-US" dirty="0"/>
              <a:t>Report Injury to Sedgwick immediately (w/in 24 hours)</a:t>
            </a:r>
            <a:r>
              <a:rPr lang="en-US" baseline="0" dirty="0"/>
              <a:t>  unless only first-aid is required and the employee fills out the medical waiver claim</a:t>
            </a:r>
            <a:r>
              <a:rPr lang="en-US" dirty="0"/>
              <a:t>.</a:t>
            </a:r>
            <a:r>
              <a:rPr lang="en-US" baseline="0" dirty="0"/>
              <a:t> </a:t>
            </a:r>
            <a:r>
              <a:rPr lang="en-US" dirty="0"/>
              <a:t>Provide employee re-training if applicable.</a:t>
            </a:r>
          </a:p>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800" b="0" i="0" dirty="0">
                <a:solidFill>
                  <a:srgbClr val="000000"/>
                </a:solidFill>
              </a:rPr>
              <a:t>For more</a:t>
            </a:r>
            <a:r>
              <a:rPr lang="en-US" sz="800" b="0" i="0" baseline="0" dirty="0">
                <a:solidFill>
                  <a:srgbClr val="000000"/>
                </a:solidFill>
              </a:rPr>
              <a:t> details of your responsibilities as a manager in reporting Worker’s Compensation, read </a:t>
            </a:r>
            <a:r>
              <a:rPr lang="en-US" sz="800" b="0" i="0" u="sng" baseline="0" dirty="0">
                <a:solidFill>
                  <a:srgbClr val="000000"/>
                </a:solidFill>
              </a:rPr>
              <a:t>section IV: </a:t>
            </a:r>
            <a:r>
              <a:rPr lang="en-US" sz="800" b="0" i="0" baseline="0" dirty="0">
                <a:solidFill>
                  <a:srgbClr val="000000"/>
                </a:solidFill>
              </a:rPr>
              <a:t>Information Regarding Worker’s Compensation of the Employee Handbook.</a:t>
            </a:r>
            <a:endParaRPr lang="en-US" sz="800" b="0" i="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17</a:t>
            </a:fld>
            <a:endParaRPr lang="en-US"/>
          </a:p>
        </p:txBody>
      </p:sp>
    </p:spTree>
    <p:extLst>
      <p:ext uri="{BB962C8B-B14F-4D97-AF65-F5344CB8AC3E}">
        <p14:creationId xmlns:p14="http://schemas.microsoft.com/office/powerpoint/2010/main" val="162751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Food Services managers should also be aware of FMLA/CFRA rights and the appropriate time to provide the forms staff.  Although it is the employee’s responsibility to provide their immediate supervisor with sufficient information regarding a possible FMLA/CFRA qualifying absence or event, it is the manager’s responsibility to i</a:t>
            </a:r>
            <a:r>
              <a:rPr lang="en-US" dirty="0"/>
              <a:t>dentify a potential FMLA/CRA absence.</a:t>
            </a:r>
            <a:r>
              <a:rPr lang="en-US" baseline="0" dirty="0"/>
              <a:t> </a:t>
            </a:r>
            <a:r>
              <a:rPr lang="en-US" b="0" baseline="0" dirty="0"/>
              <a:t>Provide the Notice of Eligibility &amp; Employee Rights &amp; Responsibilities to the employee as soon as the need for FMLA/CFRA is identified. </a:t>
            </a:r>
            <a:r>
              <a:rPr lang="en-US" dirty="0"/>
              <a:t>Verbal notice is not sufficient.</a:t>
            </a:r>
            <a:r>
              <a:rPr lang="en-US" b="0" baseline="0" dirty="0"/>
              <a:t> Provide the Health Care Provider Certification to the employee.  Ensure all sections are completed appropriately.</a:t>
            </a:r>
            <a:endParaRPr lang="en-US" b="1" baseline="0"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18</a:t>
            </a:fld>
            <a:endParaRPr lang="en-US"/>
          </a:p>
        </p:txBody>
      </p:sp>
    </p:spTree>
    <p:extLst>
      <p:ext uri="{BB962C8B-B14F-4D97-AF65-F5344CB8AC3E}">
        <p14:creationId xmlns:p14="http://schemas.microsoft.com/office/powerpoint/2010/main" val="339395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The manager provides the FMLA documents to the employee who has been absent for three days or more.  The FMLA documents must be mailed to the employee’s address on file if the employee has not reported for work after three days.  Absences could be due to Worker’s Compensation, own illness, accident, illness of a family member.  The manager must also provide the Leave packet to an employee who is anticipated to be absent for more than 20 consecutive days. To request FMLA protection to care for family members, Managers should be aware that the qualifying family members include:  the employee’s parent, spouse or domestic partner, child under 18 years of age, or a child over 18 years who is incapable of self care due to a mental or physical disability.  A supplemental form must be completed by the physician if child is over 18 years, in addition to the FMLA Certification form. Further information regarding FMLA/CFRA and additional leaves are discussed on </a:t>
            </a:r>
            <a:r>
              <a:rPr lang="en-US" b="0" u="sng" baseline="0" dirty="0"/>
              <a:t>Section V </a:t>
            </a:r>
            <a:r>
              <a:rPr lang="en-US" b="0" baseline="0" dirty="0"/>
              <a:t>of the Employee Handbook and Bulletin 1205.3 (FMLA/CFRA)</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19</a:t>
            </a:fld>
            <a:endParaRPr lang="en-US"/>
          </a:p>
        </p:txBody>
      </p:sp>
    </p:spTree>
    <p:extLst>
      <p:ext uri="{BB962C8B-B14F-4D97-AF65-F5344CB8AC3E}">
        <p14:creationId xmlns:p14="http://schemas.microsoft.com/office/powerpoint/2010/main" val="250965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altLang="en-US" b="1" baseline="0" dirty="0"/>
              <a:t>TELL: </a:t>
            </a:r>
            <a:r>
              <a:rPr lang="en-US" dirty="0"/>
              <a:t>Progressive discipline is the process to improve employee performance through steps and measures. This training will discuss:</a:t>
            </a:r>
            <a:r>
              <a:rPr lang="en-US" baseline="0" dirty="0"/>
              <a:t> </a:t>
            </a:r>
            <a:r>
              <a:rPr lang="en-US" dirty="0"/>
              <a:t>What is progressive discipline,</a:t>
            </a:r>
            <a:r>
              <a:rPr lang="en-US" baseline="0" dirty="0"/>
              <a:t> </a:t>
            </a:r>
            <a:r>
              <a:rPr lang="en-US" dirty="0"/>
              <a:t>key policies every manager should know,</a:t>
            </a:r>
            <a:r>
              <a:rPr lang="en-US" baseline="0" dirty="0"/>
              <a:t> </a:t>
            </a:r>
            <a:r>
              <a:rPr lang="en-US" dirty="0"/>
              <a:t>composing effective incident logs,</a:t>
            </a:r>
            <a:r>
              <a:rPr lang="en-US" baseline="0" dirty="0"/>
              <a:t> and </a:t>
            </a:r>
            <a:r>
              <a:rPr lang="en-US" dirty="0"/>
              <a:t>h/r disciplinary actions flow chart.</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a:t>
            </a:fld>
            <a:endParaRPr lang="en-US"/>
          </a:p>
        </p:txBody>
      </p:sp>
    </p:spTree>
    <p:extLst>
      <p:ext uri="{BB962C8B-B14F-4D97-AF65-F5344CB8AC3E}">
        <p14:creationId xmlns:p14="http://schemas.microsoft.com/office/powerpoint/2010/main" val="1847712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dirty="0"/>
              <a:t>TELL:</a:t>
            </a:r>
            <a:r>
              <a:rPr lang="en-US" b="0" baseline="0" dirty="0"/>
              <a:t>  </a:t>
            </a:r>
            <a:r>
              <a:rPr lang="en-US" sz="800" b="0" baseline="0" dirty="0"/>
              <a:t>Now let’s move on and discuss incident logs.  </a:t>
            </a:r>
            <a:r>
              <a:rPr lang="en-US" sz="800" b="1" dirty="0"/>
              <a:t> </a:t>
            </a:r>
            <a:r>
              <a:rPr lang="en-US" sz="800" dirty="0"/>
              <a:t>An incident log is not a disciplinary document, but a training tool used to identify errors in the employee’s performance or behavior and provide coaching and counseling for corrective action.</a:t>
            </a:r>
            <a:r>
              <a:rPr lang="en-US" sz="800" baseline="0" dirty="0"/>
              <a:t> </a:t>
            </a:r>
            <a:r>
              <a:rPr lang="en-US" sz="800" dirty="0"/>
              <a:t>Incident logs are used to</a:t>
            </a:r>
            <a:r>
              <a:rPr lang="en-US" sz="800" baseline="0" dirty="0"/>
              <a:t> </a:t>
            </a:r>
            <a:r>
              <a:rPr lang="en-US" sz="800" dirty="0"/>
              <a:t>document problems in your cafeteria</a:t>
            </a:r>
            <a:r>
              <a:rPr lang="en-US" sz="800" baseline="0" dirty="0"/>
              <a:t> and </a:t>
            </a:r>
            <a:r>
              <a:rPr lang="en-US" sz="800" dirty="0"/>
              <a:t>concerns about performance</a:t>
            </a:r>
            <a:r>
              <a:rPr lang="en-US" sz="800" baseline="0" dirty="0"/>
              <a:t>  It is a record </a:t>
            </a:r>
            <a:r>
              <a:rPr lang="en-US" sz="800" baseline="0" dirty="0">
                <a:solidFill>
                  <a:srgbClr val="000000"/>
                </a:solidFill>
              </a:rPr>
              <a:t>of counseling for both informal and verbal counseling. </a:t>
            </a:r>
          </a:p>
          <a:p>
            <a:pPr>
              <a:spcAft>
                <a:spcPts val="1000"/>
              </a:spcAft>
            </a:pPr>
            <a:endParaRPr lang="en-US" sz="800" b="0" baseline="0" dirty="0">
              <a:solidFill>
                <a:srgbClr val="000000"/>
              </a:solidFill>
            </a:endParaRPr>
          </a:p>
          <a:p>
            <a:pPr>
              <a:spcAft>
                <a:spcPts val="1000"/>
              </a:spcAft>
            </a:pPr>
            <a:r>
              <a:rPr lang="en-US" sz="800" b="0" baseline="0" dirty="0">
                <a:solidFill>
                  <a:srgbClr val="000000"/>
                </a:solidFill>
              </a:rPr>
              <a:t>Please </a:t>
            </a:r>
            <a:r>
              <a:rPr lang="en-US" sz="800" b="0" dirty="0"/>
              <a:t>Note: </a:t>
            </a:r>
            <a:r>
              <a:rPr lang="en-US" sz="800" dirty="0"/>
              <a:t>With no evidence of counseling, it will be difficult to impose discipline in the future.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20</a:t>
            </a:fld>
            <a:endParaRPr lang="en-US"/>
          </a:p>
        </p:txBody>
      </p:sp>
    </p:spTree>
    <p:extLst>
      <p:ext uri="{BB962C8B-B14F-4D97-AF65-F5344CB8AC3E}">
        <p14:creationId xmlns:p14="http://schemas.microsoft.com/office/powerpoint/2010/main" val="3986810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dirty="0"/>
              <a:t>An Incident Log can be issued by an employee in a supervisory position such as: Food Services Manager,</a:t>
            </a:r>
            <a:r>
              <a:rPr lang="en-US" baseline="0" dirty="0"/>
              <a:t> </a:t>
            </a:r>
            <a:r>
              <a:rPr lang="en-US" dirty="0"/>
              <a:t>Senior Food Services Worker,</a:t>
            </a:r>
            <a:r>
              <a:rPr lang="en-US" baseline="0" dirty="0"/>
              <a:t> </a:t>
            </a:r>
            <a:r>
              <a:rPr lang="en-US" dirty="0"/>
              <a:t>Area Food Services Supervisor,</a:t>
            </a:r>
            <a:r>
              <a:rPr lang="en-US" baseline="0" dirty="0"/>
              <a:t> and </a:t>
            </a:r>
            <a:r>
              <a:rPr lang="en-US" dirty="0"/>
              <a:t>Human Resources Personnel.</a:t>
            </a:r>
            <a:r>
              <a:rPr lang="en-US" baseline="0" dirty="0"/>
              <a:t> </a:t>
            </a:r>
            <a:r>
              <a:rPr lang="en-US" b="0" dirty="0"/>
              <a:t>Note: This </a:t>
            </a:r>
            <a:r>
              <a:rPr lang="en-US" dirty="0"/>
              <a:t>document is confidential and not to be shared with other employees in the cafeteria. </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21</a:t>
            </a:fld>
            <a:endParaRPr lang="en-US"/>
          </a:p>
        </p:txBody>
      </p:sp>
    </p:spTree>
    <p:extLst>
      <p:ext uri="{BB962C8B-B14F-4D97-AF65-F5344CB8AC3E}">
        <p14:creationId xmlns:p14="http://schemas.microsoft.com/office/powerpoint/2010/main" val="2298738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dirty="0"/>
              <a:t>Incident Logs are issued when the following types of incidents occur in the cafeteria:</a:t>
            </a:r>
            <a:r>
              <a:rPr lang="en-US" baseline="0" dirty="0"/>
              <a:t> </a:t>
            </a:r>
            <a:r>
              <a:rPr lang="en-US" dirty="0"/>
              <a:t>Insubordination</a:t>
            </a:r>
            <a:r>
              <a:rPr lang="en-US" baseline="0" dirty="0"/>
              <a:t> -</a:t>
            </a:r>
            <a:r>
              <a:rPr lang="en-US" dirty="0"/>
              <a:t>Verbal refusal to follow directions.</a:t>
            </a:r>
            <a:r>
              <a:rPr lang="en-US" baseline="0" dirty="0"/>
              <a:t> An example is when: An employee tells you she is not going to clean the refrigerator after you’ve asked her to. </a:t>
            </a:r>
            <a:r>
              <a:rPr lang="en-US" dirty="0"/>
              <a:t>Willful Disobedience</a:t>
            </a:r>
            <a:r>
              <a:rPr lang="en-US" baseline="0" dirty="0"/>
              <a:t> -</a:t>
            </a:r>
            <a:r>
              <a:rPr lang="en-US" dirty="0"/>
              <a:t>Failure to carry out directive that has been clearly explained and understood by the employee.</a:t>
            </a:r>
            <a:r>
              <a:rPr lang="en-US" baseline="0" dirty="0"/>
              <a:t> An example is when: An employee fails to put away grocery/staples as assigned on her work schedule. </a:t>
            </a:r>
            <a:r>
              <a:rPr lang="en-US" dirty="0"/>
              <a:t>Dereliction of Duty/Inattention to Duty</a:t>
            </a:r>
            <a:r>
              <a:rPr lang="en-US" baseline="0" dirty="0"/>
              <a:t> -</a:t>
            </a:r>
            <a:r>
              <a:rPr lang="en-US" dirty="0"/>
              <a:t>Not paying attention to his/her duties. An example is when: An employee</a:t>
            </a:r>
            <a:r>
              <a:rPr lang="en-US" baseline="0" dirty="0"/>
              <a:t> fails to take the temperature of the chicken before lunch service.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22</a:t>
            </a:fld>
            <a:endParaRPr lang="en-US"/>
          </a:p>
        </p:txBody>
      </p:sp>
    </p:spTree>
    <p:extLst>
      <p:ext uri="{BB962C8B-B14F-4D97-AF65-F5344CB8AC3E}">
        <p14:creationId xmlns:p14="http://schemas.microsoft.com/office/powerpoint/2010/main" val="248425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Other types of incident is d</a:t>
            </a:r>
            <a:r>
              <a:rPr lang="en-US" baseline="0" dirty="0"/>
              <a:t>iscourteous, abusive or threatening treatment of employees and students –An example is: using profanity or touching a student’s hand to stop him from grabbing an apple during lunch service. Frequent unexcused absence/tardy –An example is: an employee taking the Fridays and Mondays off during a long holiday weekend without an approved vacation or leave. Another example is an employee who is a “No Show/No Call” and stops reporting for work in the next three days.</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23</a:t>
            </a:fld>
            <a:endParaRPr lang="en-US"/>
          </a:p>
        </p:txBody>
      </p:sp>
    </p:spTree>
    <p:extLst>
      <p:ext uri="{BB962C8B-B14F-4D97-AF65-F5344CB8AC3E}">
        <p14:creationId xmlns:p14="http://schemas.microsoft.com/office/powerpoint/2010/main" val="330685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dirty="0"/>
              <a:t>The key to a </a:t>
            </a:r>
            <a:r>
              <a:rPr lang="en-US" b="0" dirty="0"/>
              <a:t>successful incident log is to document the incident with specific details of the event.</a:t>
            </a:r>
            <a:r>
              <a:rPr lang="en-US" b="0" baseline="0" dirty="0"/>
              <a:t> </a:t>
            </a:r>
            <a:r>
              <a:rPr lang="en-US" b="0" dirty="0"/>
              <a:t>Identify the 4 “W”s and the How</a:t>
            </a:r>
            <a:r>
              <a:rPr lang="en-US" b="0" baseline="0" dirty="0"/>
              <a:t>. The 4 “W”s are </a:t>
            </a:r>
            <a:r>
              <a:rPr lang="en-US" b="0" dirty="0"/>
              <a:t>When: Specific date and time, ex: 08/28/21 at 7:00 am </a:t>
            </a:r>
            <a:r>
              <a:rPr lang="en-US" b="0" baseline="0" dirty="0"/>
              <a:t> </a:t>
            </a:r>
            <a:r>
              <a:rPr lang="en-US" b="0" dirty="0"/>
              <a:t>Who: Provide full name of employees and anyone else involved (student, coworkers, etc.).</a:t>
            </a:r>
            <a:r>
              <a:rPr lang="en-US" b="0" baseline="0" dirty="0"/>
              <a:t> </a:t>
            </a:r>
            <a:r>
              <a:rPr lang="en-US" b="0" dirty="0"/>
              <a:t>Where: POS line/cashier #3.</a:t>
            </a:r>
            <a:r>
              <a:rPr lang="en-US" b="0" baseline="0" dirty="0"/>
              <a:t> </a:t>
            </a:r>
            <a:r>
              <a:rPr lang="en-US" b="0" dirty="0"/>
              <a:t>What: Describe what happened</a:t>
            </a:r>
            <a:r>
              <a:rPr lang="en-US" b="0" baseline="0" dirty="0"/>
              <a:t> o</a:t>
            </a:r>
            <a:r>
              <a:rPr lang="en-US" b="0" dirty="0"/>
              <a:t>bjectively not subjectively.</a:t>
            </a:r>
            <a:r>
              <a:rPr lang="en-US" b="0" baseline="0" dirty="0"/>
              <a:t> And </a:t>
            </a:r>
            <a:r>
              <a:rPr lang="en-US" b="0" dirty="0"/>
              <a:t>How: What impact did behavior have on cafeteria operations?</a:t>
            </a:r>
            <a:r>
              <a:rPr lang="en-US" b="0" baseline="0" dirty="0"/>
              <a:t> Be accurate, Do not abbreviate or change the word for courtesy’s sake. If an employee used profanity, you need to write the exact word that was stated by an employee.  </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24</a:t>
            </a:fld>
            <a:endParaRPr lang="en-US"/>
          </a:p>
        </p:txBody>
      </p:sp>
    </p:spTree>
    <p:extLst>
      <p:ext uri="{BB962C8B-B14F-4D97-AF65-F5344CB8AC3E}">
        <p14:creationId xmlns:p14="http://schemas.microsoft.com/office/powerpoint/2010/main" val="3716814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a:t>
            </a:r>
            <a:r>
              <a:rPr lang="en-US" b="0" baseline="0" dirty="0"/>
              <a:t> The 4 W’s are When, Who, Where, and ________</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25</a:t>
            </a:fld>
            <a:endParaRPr lang="en-US"/>
          </a:p>
        </p:txBody>
      </p:sp>
    </p:spTree>
    <p:extLst>
      <p:ext uri="{BB962C8B-B14F-4D97-AF65-F5344CB8AC3E}">
        <p14:creationId xmlns:p14="http://schemas.microsoft.com/office/powerpoint/2010/main" val="388878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dirty="0">
                <a:solidFill>
                  <a:srgbClr val="000000"/>
                </a:solidFill>
              </a:rPr>
              <a:t>Clear and specific documentation is essential to composing an effective Incident Log. Generalizations must be avoided, and misbehavior clearly identified.</a:t>
            </a:r>
            <a:r>
              <a:rPr lang="en-US" sz="800" baseline="0" dirty="0">
                <a:solidFill>
                  <a:srgbClr val="000000"/>
                </a:solidFill>
              </a:rPr>
              <a:t> </a:t>
            </a:r>
            <a:r>
              <a:rPr lang="en-US" sz="800" dirty="0">
                <a:solidFill>
                  <a:srgbClr val="000000"/>
                </a:solidFill>
              </a:rPr>
              <a:t>Here are examples of poor documentation:</a:t>
            </a:r>
            <a:r>
              <a:rPr lang="en-US" sz="800" baseline="0" dirty="0">
                <a:solidFill>
                  <a:srgbClr val="000000"/>
                </a:solidFill>
              </a:rPr>
              <a:t> e</a:t>
            </a:r>
            <a:r>
              <a:rPr lang="en-US" sz="800" dirty="0">
                <a:solidFill>
                  <a:srgbClr val="000000"/>
                </a:solidFill>
              </a:rPr>
              <a:t>mployee needs to take better care of herself.</a:t>
            </a:r>
            <a:r>
              <a:rPr lang="en-US" sz="800" baseline="0" dirty="0">
                <a:solidFill>
                  <a:srgbClr val="000000"/>
                </a:solidFill>
              </a:rPr>
              <a:t> </a:t>
            </a:r>
            <a:r>
              <a:rPr lang="en-US" sz="800" dirty="0">
                <a:solidFill>
                  <a:srgbClr val="000000"/>
                </a:solidFill>
              </a:rPr>
              <a:t>Employee not a team player.</a:t>
            </a:r>
            <a:r>
              <a:rPr lang="en-US" sz="800" baseline="0" dirty="0">
                <a:solidFill>
                  <a:srgbClr val="000000"/>
                </a:solidFill>
              </a:rPr>
              <a:t> </a:t>
            </a:r>
            <a:r>
              <a:rPr lang="en-US" sz="800" dirty="0">
                <a:solidFill>
                  <a:srgbClr val="000000"/>
                </a:solidFill>
              </a:rPr>
              <a:t>Employee cusses.</a:t>
            </a:r>
            <a:r>
              <a:rPr lang="en-US" sz="800" baseline="0" dirty="0">
                <a:solidFill>
                  <a:srgbClr val="000000"/>
                </a:solidFill>
              </a:rPr>
              <a:t> </a:t>
            </a:r>
            <a:r>
              <a:rPr lang="en-US" sz="800" dirty="0">
                <a:solidFill>
                  <a:srgbClr val="000000"/>
                </a:solidFill>
              </a:rPr>
              <a:t>Employee doesn’t follow directions.</a:t>
            </a:r>
            <a:r>
              <a:rPr lang="en-US" sz="800" baseline="0" dirty="0">
                <a:solidFill>
                  <a:srgbClr val="000000"/>
                </a:solidFill>
              </a:rPr>
              <a:t> </a:t>
            </a:r>
            <a:r>
              <a:rPr lang="en-US" sz="800" dirty="0">
                <a:solidFill>
                  <a:srgbClr val="000000"/>
                </a:solidFill>
              </a:rPr>
              <a:t>Employee causes confusion.</a:t>
            </a:r>
            <a:r>
              <a:rPr lang="en-US" sz="800" baseline="0" dirty="0">
                <a:solidFill>
                  <a:srgbClr val="000000"/>
                </a:solidFill>
              </a:rPr>
              <a:t> </a:t>
            </a:r>
            <a:r>
              <a:rPr lang="en-US" sz="800" baseline="0" dirty="0"/>
              <a:t>Generalizations such as these statements must be avoided at all times when documenting a behavior that needs to be addressed.  These generalizations are too vague and do not give any indication of the behavior that the manager is trying to change or improve.  </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26</a:t>
            </a:fld>
            <a:endParaRPr lang="en-US"/>
          </a:p>
        </p:txBody>
      </p:sp>
    </p:spTree>
    <p:extLst>
      <p:ext uri="{BB962C8B-B14F-4D97-AF65-F5344CB8AC3E}">
        <p14:creationId xmlns:p14="http://schemas.microsoft.com/office/powerpoint/2010/main" val="47481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27</a:t>
            </a:fld>
            <a:endParaRPr lang="en-US"/>
          </a:p>
        </p:txBody>
      </p:sp>
    </p:spTree>
    <p:extLst>
      <p:ext uri="{BB962C8B-B14F-4D97-AF65-F5344CB8AC3E}">
        <p14:creationId xmlns:p14="http://schemas.microsoft.com/office/powerpoint/2010/main" val="1594480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b="0" baseline="0" dirty="0"/>
              <a:t>Let’s read the following scenario. </a:t>
            </a:r>
            <a:r>
              <a:rPr lang="en-US" sz="800" dirty="0">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sz="800" b="1" baseline="0" dirty="0">
                <a:solidFill>
                  <a:srgbClr val="000000"/>
                </a:solidFill>
              </a:rPr>
              <a:t> </a:t>
            </a:r>
            <a:r>
              <a:rPr lang="en-US" sz="800" b="1" dirty="0">
                <a:solidFill>
                  <a:srgbClr val="000000"/>
                </a:solidFill>
              </a:rPr>
              <a:t>Note</a:t>
            </a:r>
            <a:r>
              <a:rPr lang="en-US" sz="800" dirty="0">
                <a:solidFill>
                  <a:srgbClr val="000000"/>
                </a:solidFill>
              </a:rPr>
              <a:t>: When composing the Incident log for this situation, keep the 4 “W”s and How in mind.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28</a:t>
            </a:fld>
            <a:endParaRPr lang="en-US"/>
          </a:p>
        </p:txBody>
      </p:sp>
    </p:spTree>
    <p:extLst>
      <p:ext uri="{BB962C8B-B14F-4D97-AF65-F5344CB8AC3E}">
        <p14:creationId xmlns:p14="http://schemas.microsoft.com/office/powerpoint/2010/main" val="3662690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29</a:t>
            </a:fld>
            <a:endParaRPr lang="en-US"/>
          </a:p>
        </p:txBody>
      </p:sp>
    </p:spTree>
    <p:extLst>
      <p:ext uri="{BB962C8B-B14F-4D97-AF65-F5344CB8AC3E}">
        <p14:creationId xmlns:p14="http://schemas.microsoft.com/office/powerpoint/2010/main" val="365567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altLang="en-US" b="1" baseline="0" dirty="0"/>
              <a:t>TELL: </a:t>
            </a:r>
            <a:r>
              <a:rPr lang="en-US" dirty="0"/>
              <a:t>Ensure that your staff is equipped with the proper tools and resources to do their job successfully. Continuous training is key.</a:t>
            </a:r>
            <a:r>
              <a:rPr lang="en-US" baseline="0" dirty="0"/>
              <a:t> </a:t>
            </a:r>
            <a:r>
              <a:rPr lang="en-US" dirty="0"/>
              <a:t>Provide frequent feedback and coaching.</a:t>
            </a:r>
            <a:r>
              <a:rPr lang="en-US" baseline="0" dirty="0"/>
              <a:t> </a:t>
            </a:r>
            <a:r>
              <a:rPr lang="en-US" dirty="0"/>
              <a:t>Encourage professional development by attending classes offered by</a:t>
            </a:r>
            <a:r>
              <a:rPr lang="en-US" baseline="0" dirty="0"/>
              <a:t> O</a:t>
            </a:r>
            <a:r>
              <a:rPr lang="en-US" dirty="0"/>
              <a:t>rganizational Excellence</a:t>
            </a:r>
            <a:r>
              <a:rPr lang="en-US" baseline="0" dirty="0"/>
              <a:t> and/or </a:t>
            </a:r>
            <a:r>
              <a:rPr lang="en-US" baseline="0" dirty="0" err="1"/>
              <a:t>MyPLN</a:t>
            </a:r>
            <a:r>
              <a:rPr lang="en-US" baseline="0" dirty="0"/>
              <a:t>.</a:t>
            </a:r>
            <a:endParaRPr lang="en-US" b="1" baseline="0"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a:t>
            </a:fld>
            <a:endParaRPr lang="en-US"/>
          </a:p>
        </p:txBody>
      </p:sp>
    </p:spTree>
    <p:extLst>
      <p:ext uri="{BB962C8B-B14F-4D97-AF65-F5344CB8AC3E}">
        <p14:creationId xmlns:p14="http://schemas.microsoft.com/office/powerpoint/2010/main" val="397301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30</a:t>
            </a:fld>
            <a:endParaRPr lang="en-US"/>
          </a:p>
        </p:txBody>
      </p:sp>
    </p:spTree>
    <p:extLst>
      <p:ext uri="{BB962C8B-B14F-4D97-AF65-F5344CB8AC3E}">
        <p14:creationId xmlns:p14="http://schemas.microsoft.com/office/powerpoint/2010/main" val="604819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31</a:t>
            </a:fld>
            <a:endParaRPr lang="en-US"/>
          </a:p>
        </p:txBody>
      </p:sp>
    </p:spTree>
    <p:extLst>
      <p:ext uri="{BB962C8B-B14F-4D97-AF65-F5344CB8AC3E}">
        <p14:creationId xmlns:p14="http://schemas.microsoft.com/office/powerpoint/2010/main" val="3620984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32</a:t>
            </a:fld>
            <a:endParaRPr lang="en-US"/>
          </a:p>
        </p:txBody>
      </p:sp>
    </p:spTree>
    <p:extLst>
      <p:ext uri="{BB962C8B-B14F-4D97-AF65-F5344CB8AC3E}">
        <p14:creationId xmlns:p14="http://schemas.microsoft.com/office/powerpoint/2010/main" val="24261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b="0" baseline="0" dirty="0"/>
              <a:t>Let’s read the following scenario. </a:t>
            </a:r>
            <a:r>
              <a:rPr lang="en-US" sz="800" dirty="0">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sz="800" b="1" baseline="0" dirty="0">
                <a:solidFill>
                  <a:srgbClr val="000000"/>
                </a:solidFill>
              </a:rPr>
              <a:t> </a:t>
            </a:r>
            <a:r>
              <a:rPr lang="en-US" sz="800" b="1" dirty="0">
                <a:solidFill>
                  <a:srgbClr val="000000"/>
                </a:solidFill>
              </a:rPr>
              <a:t>Note</a:t>
            </a:r>
            <a:r>
              <a:rPr lang="en-US" sz="800" dirty="0">
                <a:solidFill>
                  <a:srgbClr val="000000"/>
                </a:solidFill>
              </a:rPr>
              <a:t>: When composing the Incident log for this situation, keep the 4 “W”s and How in mind.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33</a:t>
            </a:fld>
            <a:endParaRPr lang="en-US"/>
          </a:p>
        </p:txBody>
      </p:sp>
    </p:spTree>
    <p:extLst>
      <p:ext uri="{BB962C8B-B14F-4D97-AF65-F5344CB8AC3E}">
        <p14:creationId xmlns:p14="http://schemas.microsoft.com/office/powerpoint/2010/main" val="912442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34</a:t>
            </a:fld>
            <a:endParaRPr lang="en-US"/>
          </a:p>
        </p:txBody>
      </p:sp>
    </p:spTree>
    <p:extLst>
      <p:ext uri="{BB962C8B-B14F-4D97-AF65-F5344CB8AC3E}">
        <p14:creationId xmlns:p14="http://schemas.microsoft.com/office/powerpoint/2010/main" val="414391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35</a:t>
            </a:fld>
            <a:endParaRPr lang="en-US"/>
          </a:p>
        </p:txBody>
      </p:sp>
    </p:spTree>
    <p:extLst>
      <p:ext uri="{BB962C8B-B14F-4D97-AF65-F5344CB8AC3E}">
        <p14:creationId xmlns:p14="http://schemas.microsoft.com/office/powerpoint/2010/main" val="36088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b="0" baseline="0" dirty="0"/>
              <a:t>Let’s read the following scenario. </a:t>
            </a:r>
            <a:r>
              <a:rPr lang="en-US" sz="800" dirty="0">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sz="800" b="1" baseline="0" dirty="0">
                <a:solidFill>
                  <a:srgbClr val="000000"/>
                </a:solidFill>
              </a:rPr>
              <a:t> </a:t>
            </a:r>
            <a:r>
              <a:rPr lang="en-US" sz="800" b="1" dirty="0">
                <a:solidFill>
                  <a:srgbClr val="000000"/>
                </a:solidFill>
              </a:rPr>
              <a:t>Note</a:t>
            </a:r>
            <a:r>
              <a:rPr lang="en-US" sz="800" dirty="0">
                <a:solidFill>
                  <a:srgbClr val="000000"/>
                </a:solidFill>
              </a:rPr>
              <a:t>: When composing the Incident log for this situation, keep the 4 “W”s and How in mind.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36</a:t>
            </a:fld>
            <a:endParaRPr lang="en-US"/>
          </a:p>
        </p:txBody>
      </p:sp>
    </p:spTree>
    <p:extLst>
      <p:ext uri="{BB962C8B-B14F-4D97-AF65-F5344CB8AC3E}">
        <p14:creationId xmlns:p14="http://schemas.microsoft.com/office/powerpoint/2010/main" val="4201956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37</a:t>
            </a:fld>
            <a:endParaRPr lang="en-US"/>
          </a:p>
        </p:txBody>
      </p:sp>
    </p:spTree>
    <p:extLst>
      <p:ext uri="{BB962C8B-B14F-4D97-AF65-F5344CB8AC3E}">
        <p14:creationId xmlns:p14="http://schemas.microsoft.com/office/powerpoint/2010/main" val="420123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38</a:t>
            </a:fld>
            <a:endParaRPr lang="en-US"/>
          </a:p>
        </p:txBody>
      </p:sp>
    </p:spTree>
    <p:extLst>
      <p:ext uri="{BB962C8B-B14F-4D97-AF65-F5344CB8AC3E}">
        <p14:creationId xmlns:p14="http://schemas.microsoft.com/office/powerpoint/2010/main" val="1183440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39</a:t>
            </a:fld>
            <a:endParaRPr lang="en-US"/>
          </a:p>
        </p:txBody>
      </p:sp>
    </p:spTree>
    <p:extLst>
      <p:ext uri="{BB962C8B-B14F-4D97-AF65-F5344CB8AC3E}">
        <p14:creationId xmlns:p14="http://schemas.microsoft.com/office/powerpoint/2010/main" val="207053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altLang="en-US" b="1" baseline="0" dirty="0"/>
              <a:t>TELL: </a:t>
            </a:r>
            <a:r>
              <a:rPr lang="en-US" baseline="0" dirty="0"/>
              <a:t>Positive reinforcement encourages the desired behavior and is a better motivator than the threat of disciplinary action. </a:t>
            </a:r>
            <a:r>
              <a:rPr lang="en-US" dirty="0"/>
              <a:t>Recognize positive behaviors by giving praise,</a:t>
            </a:r>
            <a:r>
              <a:rPr lang="en-US" baseline="0" dirty="0"/>
              <a:t> r</a:t>
            </a:r>
            <a:r>
              <a:rPr lang="en-US" dirty="0"/>
              <a:t>eward staff for good behavior,</a:t>
            </a:r>
            <a:r>
              <a:rPr lang="en-US" baseline="0" dirty="0"/>
              <a:t> and s</a:t>
            </a:r>
            <a:r>
              <a:rPr lang="en-US" dirty="0"/>
              <a:t>how appreciation by simply saying “Thank You”.</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a:t>
            </a:fld>
            <a:endParaRPr lang="en-US"/>
          </a:p>
        </p:txBody>
      </p:sp>
    </p:spTree>
    <p:extLst>
      <p:ext uri="{BB962C8B-B14F-4D97-AF65-F5344CB8AC3E}">
        <p14:creationId xmlns:p14="http://schemas.microsoft.com/office/powerpoint/2010/main" val="3076096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sz="800" b="0" dirty="0"/>
              <a:t>Let’s compare a poor versus an effective example. </a:t>
            </a:r>
            <a:r>
              <a:rPr lang="en-US" sz="800" b="0" baseline="0" dirty="0"/>
              <a:t>A poor example: </a:t>
            </a:r>
            <a:r>
              <a:rPr lang="en-US" sz="800" dirty="0">
                <a:solidFill>
                  <a:srgbClr val="000000"/>
                </a:solidFill>
              </a:rPr>
              <a:t>Melissa got mad and yelled at Sonia.</a:t>
            </a:r>
            <a:r>
              <a:rPr lang="en-US" sz="800" baseline="0" dirty="0">
                <a:solidFill>
                  <a:srgbClr val="000000"/>
                </a:solidFill>
              </a:rPr>
              <a:t> An effective example is going through</a:t>
            </a:r>
            <a:r>
              <a:rPr lang="en-US" sz="800" b="1" baseline="0" dirty="0">
                <a:solidFill>
                  <a:srgbClr val="000000"/>
                </a:solidFill>
              </a:rPr>
              <a:t> </a:t>
            </a:r>
            <a:r>
              <a:rPr lang="en-US" sz="800" b="0" baseline="0" dirty="0">
                <a:solidFill>
                  <a:srgbClr val="000000"/>
                </a:solidFill>
              </a:rPr>
              <a:t>the 4 “W”s and </a:t>
            </a:r>
            <a:r>
              <a:rPr lang="en-US" sz="800" b="0" u="none" baseline="0" dirty="0">
                <a:solidFill>
                  <a:srgbClr val="000000"/>
                </a:solidFill>
              </a:rPr>
              <a:t>How.</a:t>
            </a:r>
            <a:r>
              <a:rPr lang="en-US" sz="800" b="1" u="none" baseline="0" dirty="0">
                <a:solidFill>
                  <a:schemeClr val="tx1"/>
                </a:solidFill>
              </a:rPr>
              <a:t> </a:t>
            </a:r>
            <a:r>
              <a:rPr lang="en-US" sz="800" u="none" baseline="0" dirty="0"/>
              <a:t>When did it happen?  On 08/28/24 during the 9:30am break. Where did it occur?  In the faculty lounge. Who was involved? </a:t>
            </a:r>
            <a:r>
              <a:rPr lang="en-US" sz="800" u="none" dirty="0">
                <a:solidFill>
                  <a:srgbClr val="000000"/>
                </a:solidFill>
              </a:rPr>
              <a:t>Melissa Smith and Sonia Hernandez. </a:t>
            </a:r>
            <a:r>
              <a:rPr lang="en-US" sz="800" u="none" baseline="0" dirty="0"/>
              <a:t>What happened? </a:t>
            </a:r>
            <a:r>
              <a:rPr lang="en-US" sz="800" u="none" dirty="0">
                <a:solidFill>
                  <a:srgbClr val="000000"/>
                </a:solidFill>
              </a:rPr>
              <a:t>Melissa Smith came within two inches of Sonia Hernandez’s face, pointed her finger towards Sonia’s eye and yelled, “I’m tired of your silly ass.”</a:t>
            </a:r>
            <a:r>
              <a:rPr lang="en-US" sz="800" u="none" baseline="0" dirty="0"/>
              <a:t> </a:t>
            </a:r>
            <a:r>
              <a:rPr lang="en-US" sz="800" u="none" dirty="0">
                <a:solidFill>
                  <a:srgbClr val="000000"/>
                </a:solidFill>
              </a:rPr>
              <a:t>H</a:t>
            </a:r>
            <a:r>
              <a:rPr lang="en-US" sz="800" u="none" baseline="0" dirty="0"/>
              <a:t>ow did this impact the cafeteria? </a:t>
            </a:r>
            <a:r>
              <a:rPr lang="en-US" sz="800" u="none" dirty="0">
                <a:solidFill>
                  <a:srgbClr val="000000"/>
                </a:solidFill>
              </a:rPr>
              <a:t>Staff</a:t>
            </a:r>
            <a:r>
              <a:rPr lang="en-US" sz="800" u="none" baseline="0" dirty="0">
                <a:solidFill>
                  <a:srgbClr val="000000"/>
                </a:solidFill>
              </a:rPr>
              <a:t> morale and teamwork decreased.</a:t>
            </a: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40</a:t>
            </a:fld>
            <a:endParaRPr lang="en-US"/>
          </a:p>
        </p:txBody>
      </p:sp>
    </p:spTree>
    <p:extLst>
      <p:ext uri="{BB962C8B-B14F-4D97-AF65-F5344CB8AC3E}">
        <p14:creationId xmlns:p14="http://schemas.microsoft.com/office/powerpoint/2010/main" val="2711932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b="0" baseline="0" dirty="0"/>
              <a:t>Let’s read the following scenario. </a:t>
            </a:r>
            <a:r>
              <a:rPr lang="en-US" sz="800" dirty="0">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sz="800" b="1" baseline="0" dirty="0">
                <a:solidFill>
                  <a:srgbClr val="000000"/>
                </a:solidFill>
              </a:rPr>
              <a:t> </a:t>
            </a:r>
            <a:r>
              <a:rPr lang="en-US" sz="800" b="1" dirty="0">
                <a:solidFill>
                  <a:srgbClr val="000000"/>
                </a:solidFill>
              </a:rPr>
              <a:t>Note</a:t>
            </a:r>
            <a:r>
              <a:rPr lang="en-US" sz="800" dirty="0">
                <a:solidFill>
                  <a:srgbClr val="000000"/>
                </a:solidFill>
              </a:rPr>
              <a:t>: When composing the Incident log for this situation, keep the 4 “W”s and How in mind.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41</a:t>
            </a:fld>
            <a:endParaRPr lang="en-US"/>
          </a:p>
        </p:txBody>
      </p:sp>
    </p:spTree>
    <p:extLst>
      <p:ext uri="{BB962C8B-B14F-4D97-AF65-F5344CB8AC3E}">
        <p14:creationId xmlns:p14="http://schemas.microsoft.com/office/powerpoint/2010/main" val="2087210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42</a:t>
            </a:fld>
            <a:endParaRPr lang="en-US"/>
          </a:p>
        </p:txBody>
      </p:sp>
    </p:spTree>
    <p:extLst>
      <p:ext uri="{BB962C8B-B14F-4D97-AF65-F5344CB8AC3E}">
        <p14:creationId xmlns:p14="http://schemas.microsoft.com/office/powerpoint/2010/main" val="3132370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43</a:t>
            </a:fld>
            <a:endParaRPr lang="en-US"/>
          </a:p>
        </p:txBody>
      </p:sp>
    </p:spTree>
    <p:extLst>
      <p:ext uri="{BB962C8B-B14F-4D97-AF65-F5344CB8AC3E}">
        <p14:creationId xmlns:p14="http://schemas.microsoft.com/office/powerpoint/2010/main" val="500058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44</a:t>
            </a:fld>
            <a:endParaRPr lang="en-US"/>
          </a:p>
        </p:txBody>
      </p:sp>
    </p:spTree>
    <p:extLst>
      <p:ext uri="{BB962C8B-B14F-4D97-AF65-F5344CB8AC3E}">
        <p14:creationId xmlns:p14="http://schemas.microsoft.com/office/powerpoint/2010/main" val="1808031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endParaRPr lang="en-US" sz="800" u="none"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45</a:t>
            </a:fld>
            <a:endParaRPr lang="en-US"/>
          </a:p>
        </p:txBody>
      </p:sp>
    </p:spTree>
    <p:extLst>
      <p:ext uri="{BB962C8B-B14F-4D97-AF65-F5344CB8AC3E}">
        <p14:creationId xmlns:p14="http://schemas.microsoft.com/office/powerpoint/2010/main" val="750288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baseline="0" dirty="0"/>
              <a:t>TELL: </a:t>
            </a:r>
            <a:r>
              <a:rPr lang="en-US" sz="800" b="0" baseline="0" dirty="0"/>
              <a:t>Let’s read the following scenario. </a:t>
            </a:r>
            <a:r>
              <a:rPr lang="en-US" sz="800" dirty="0">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sz="800" b="1" baseline="0" dirty="0">
                <a:solidFill>
                  <a:srgbClr val="000000"/>
                </a:solidFill>
              </a:rPr>
              <a:t> </a:t>
            </a:r>
            <a:r>
              <a:rPr lang="en-US" sz="800" b="1" dirty="0">
                <a:solidFill>
                  <a:srgbClr val="000000"/>
                </a:solidFill>
              </a:rPr>
              <a:t>Note</a:t>
            </a:r>
            <a:r>
              <a:rPr lang="en-US" sz="800" dirty="0">
                <a:solidFill>
                  <a:srgbClr val="000000"/>
                </a:solidFill>
              </a:rPr>
              <a:t>: When composing the Incident log for this situation, keep the 4 “W”s and How in mind.</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46</a:t>
            </a:fld>
            <a:endParaRPr lang="en-US"/>
          </a:p>
        </p:txBody>
      </p:sp>
    </p:spTree>
    <p:extLst>
      <p:ext uri="{BB962C8B-B14F-4D97-AF65-F5344CB8AC3E}">
        <p14:creationId xmlns:p14="http://schemas.microsoft.com/office/powerpoint/2010/main" val="1466262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47</a:t>
            </a:fld>
            <a:endParaRPr lang="en-US"/>
          </a:p>
        </p:txBody>
      </p:sp>
    </p:spTree>
    <p:extLst>
      <p:ext uri="{BB962C8B-B14F-4D97-AF65-F5344CB8AC3E}">
        <p14:creationId xmlns:p14="http://schemas.microsoft.com/office/powerpoint/2010/main" val="1465548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48</a:t>
            </a:fld>
            <a:endParaRPr lang="en-US"/>
          </a:p>
        </p:txBody>
      </p:sp>
    </p:spTree>
    <p:extLst>
      <p:ext uri="{BB962C8B-B14F-4D97-AF65-F5344CB8AC3E}">
        <p14:creationId xmlns:p14="http://schemas.microsoft.com/office/powerpoint/2010/main" val="6517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49</a:t>
            </a:fld>
            <a:endParaRPr lang="en-US"/>
          </a:p>
        </p:txBody>
      </p:sp>
    </p:spTree>
    <p:extLst>
      <p:ext uri="{BB962C8B-B14F-4D97-AF65-F5344CB8AC3E}">
        <p14:creationId xmlns:p14="http://schemas.microsoft.com/office/powerpoint/2010/main" val="31616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dirty="0"/>
              <a:t>Progressive discipline is the multi-level approach of using steps or measures in an attempt to modify behavior, before penalizing an employee.</a:t>
            </a:r>
            <a:r>
              <a:rPr lang="en-US" baseline="0" dirty="0"/>
              <a:t> </a:t>
            </a:r>
            <a:r>
              <a:rPr lang="en-US" dirty="0"/>
              <a:t>Employees must be informed of standards required.</a:t>
            </a:r>
            <a:r>
              <a:rPr lang="en-US" baseline="0" dirty="0"/>
              <a:t> </a:t>
            </a:r>
            <a:r>
              <a:rPr lang="en-US" dirty="0"/>
              <a:t>Attempt to change behavior first, before penalizing.</a:t>
            </a:r>
            <a:r>
              <a:rPr lang="en-US" baseline="0" dirty="0"/>
              <a:t> </a:t>
            </a:r>
            <a:r>
              <a:rPr lang="en-US" dirty="0"/>
              <a:t>Progression starts with verbal warnings and leads to written documentation.</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a:t>
            </a:fld>
            <a:endParaRPr lang="en-US"/>
          </a:p>
        </p:txBody>
      </p:sp>
    </p:spTree>
    <p:extLst>
      <p:ext uri="{BB962C8B-B14F-4D97-AF65-F5344CB8AC3E}">
        <p14:creationId xmlns:p14="http://schemas.microsoft.com/office/powerpoint/2010/main" val="4222298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50</a:t>
            </a:fld>
            <a:endParaRPr lang="en-US"/>
          </a:p>
        </p:txBody>
      </p:sp>
    </p:spTree>
    <p:extLst>
      <p:ext uri="{BB962C8B-B14F-4D97-AF65-F5344CB8AC3E}">
        <p14:creationId xmlns:p14="http://schemas.microsoft.com/office/powerpoint/2010/main" val="602845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51</a:t>
            </a:fld>
            <a:endParaRPr lang="en-US"/>
          </a:p>
        </p:txBody>
      </p:sp>
    </p:spTree>
    <p:extLst>
      <p:ext uri="{BB962C8B-B14F-4D97-AF65-F5344CB8AC3E}">
        <p14:creationId xmlns:p14="http://schemas.microsoft.com/office/powerpoint/2010/main" val="351701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52</a:t>
            </a:fld>
            <a:endParaRPr lang="en-US"/>
          </a:p>
        </p:txBody>
      </p:sp>
    </p:spTree>
    <p:extLst>
      <p:ext uri="{BB962C8B-B14F-4D97-AF65-F5344CB8AC3E}">
        <p14:creationId xmlns:p14="http://schemas.microsoft.com/office/powerpoint/2010/main" val="32532987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53</a:t>
            </a:fld>
            <a:endParaRPr lang="en-US"/>
          </a:p>
        </p:txBody>
      </p:sp>
    </p:spTree>
    <p:extLst>
      <p:ext uri="{BB962C8B-B14F-4D97-AF65-F5344CB8AC3E}">
        <p14:creationId xmlns:p14="http://schemas.microsoft.com/office/powerpoint/2010/main" val="582129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54</a:t>
            </a:fld>
            <a:endParaRPr lang="en-US"/>
          </a:p>
        </p:txBody>
      </p:sp>
    </p:spTree>
    <p:extLst>
      <p:ext uri="{BB962C8B-B14F-4D97-AF65-F5344CB8AC3E}">
        <p14:creationId xmlns:p14="http://schemas.microsoft.com/office/powerpoint/2010/main" val="3291746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55</a:t>
            </a:fld>
            <a:endParaRPr lang="en-US"/>
          </a:p>
        </p:txBody>
      </p:sp>
    </p:spTree>
    <p:extLst>
      <p:ext uri="{BB962C8B-B14F-4D97-AF65-F5344CB8AC3E}">
        <p14:creationId xmlns:p14="http://schemas.microsoft.com/office/powerpoint/2010/main" val="2656541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56</a:t>
            </a:fld>
            <a:endParaRPr lang="en-US"/>
          </a:p>
        </p:txBody>
      </p:sp>
    </p:spTree>
    <p:extLst>
      <p:ext uri="{BB962C8B-B14F-4D97-AF65-F5344CB8AC3E}">
        <p14:creationId xmlns:p14="http://schemas.microsoft.com/office/powerpoint/2010/main" val="3066701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57</a:t>
            </a:fld>
            <a:endParaRPr lang="en-US"/>
          </a:p>
        </p:txBody>
      </p:sp>
    </p:spTree>
    <p:extLst>
      <p:ext uri="{BB962C8B-B14F-4D97-AF65-F5344CB8AC3E}">
        <p14:creationId xmlns:p14="http://schemas.microsoft.com/office/powerpoint/2010/main" val="749081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58</a:t>
            </a:fld>
            <a:endParaRPr lang="en-US"/>
          </a:p>
        </p:txBody>
      </p:sp>
    </p:spTree>
    <p:extLst>
      <p:ext uri="{BB962C8B-B14F-4D97-AF65-F5344CB8AC3E}">
        <p14:creationId xmlns:p14="http://schemas.microsoft.com/office/powerpoint/2010/main" val="3597746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59</a:t>
            </a:fld>
            <a:endParaRPr lang="en-US"/>
          </a:p>
        </p:txBody>
      </p:sp>
    </p:spTree>
    <p:extLst>
      <p:ext uri="{BB962C8B-B14F-4D97-AF65-F5344CB8AC3E}">
        <p14:creationId xmlns:p14="http://schemas.microsoft.com/office/powerpoint/2010/main" val="291837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dirty="0"/>
              <a:t>The first step of progressive discipline is setting expectations right from the start.</a:t>
            </a:r>
            <a:r>
              <a:rPr lang="en-US" baseline="0" dirty="0"/>
              <a:t> </a:t>
            </a:r>
            <a:r>
              <a:rPr lang="en-US" dirty="0"/>
              <a:t>Review the Food Services Division’s Employee Handbook with every employee.  This should be done at the start of every school</a:t>
            </a:r>
            <a:r>
              <a:rPr lang="en-US" baseline="0" dirty="0"/>
              <a:t> year.  </a:t>
            </a:r>
            <a:r>
              <a:rPr lang="en-US" dirty="0"/>
              <a:t>Review orientation checklist with newly hired, promoted, transferred employee.</a:t>
            </a:r>
            <a:r>
              <a:rPr lang="en-US" baseline="0" dirty="0"/>
              <a:t> Remember, even if an employee has been with the district for 20 years and is transferred to your location, you must still review the Employee Handbook with all regular employees who are at your school.</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a:t>
            </a:fld>
            <a:endParaRPr lang="en-US"/>
          </a:p>
        </p:txBody>
      </p:sp>
    </p:spTree>
    <p:extLst>
      <p:ext uri="{BB962C8B-B14F-4D97-AF65-F5344CB8AC3E}">
        <p14:creationId xmlns:p14="http://schemas.microsoft.com/office/powerpoint/2010/main" val="1502488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60</a:t>
            </a:fld>
            <a:endParaRPr lang="en-US"/>
          </a:p>
        </p:txBody>
      </p:sp>
    </p:spTree>
    <p:extLst>
      <p:ext uri="{BB962C8B-B14F-4D97-AF65-F5344CB8AC3E}">
        <p14:creationId xmlns:p14="http://schemas.microsoft.com/office/powerpoint/2010/main" val="3729021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61</a:t>
            </a:fld>
            <a:endParaRPr lang="en-US"/>
          </a:p>
        </p:txBody>
      </p:sp>
    </p:spTree>
    <p:extLst>
      <p:ext uri="{BB962C8B-B14F-4D97-AF65-F5344CB8AC3E}">
        <p14:creationId xmlns:p14="http://schemas.microsoft.com/office/powerpoint/2010/main" val="231928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62</a:t>
            </a:fld>
            <a:endParaRPr lang="en-US"/>
          </a:p>
        </p:txBody>
      </p:sp>
    </p:spTree>
    <p:extLst>
      <p:ext uri="{BB962C8B-B14F-4D97-AF65-F5344CB8AC3E}">
        <p14:creationId xmlns:p14="http://schemas.microsoft.com/office/powerpoint/2010/main" val="1163277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63</a:t>
            </a:fld>
            <a:endParaRPr lang="en-US"/>
          </a:p>
        </p:txBody>
      </p:sp>
    </p:spTree>
    <p:extLst>
      <p:ext uri="{BB962C8B-B14F-4D97-AF65-F5344CB8AC3E}">
        <p14:creationId xmlns:p14="http://schemas.microsoft.com/office/powerpoint/2010/main" val="3878369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64</a:t>
            </a:fld>
            <a:endParaRPr lang="en-US"/>
          </a:p>
        </p:txBody>
      </p:sp>
    </p:spTree>
    <p:extLst>
      <p:ext uri="{BB962C8B-B14F-4D97-AF65-F5344CB8AC3E}">
        <p14:creationId xmlns:p14="http://schemas.microsoft.com/office/powerpoint/2010/main" val="3054967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65</a:t>
            </a:fld>
            <a:endParaRPr lang="en-US"/>
          </a:p>
        </p:txBody>
      </p:sp>
    </p:spTree>
    <p:extLst>
      <p:ext uri="{BB962C8B-B14F-4D97-AF65-F5344CB8AC3E}">
        <p14:creationId xmlns:p14="http://schemas.microsoft.com/office/powerpoint/2010/main" val="24988102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66</a:t>
            </a:fld>
            <a:endParaRPr lang="en-US"/>
          </a:p>
        </p:txBody>
      </p:sp>
    </p:spTree>
    <p:extLst>
      <p:ext uri="{BB962C8B-B14F-4D97-AF65-F5344CB8AC3E}">
        <p14:creationId xmlns:p14="http://schemas.microsoft.com/office/powerpoint/2010/main" val="33860695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 </a:t>
            </a:r>
            <a:r>
              <a:rPr lang="en-US" b="0" dirty="0"/>
              <a:t>This</a:t>
            </a:r>
            <a:r>
              <a:rPr lang="en-US" b="0" baseline="0" dirty="0"/>
              <a:t> is </a:t>
            </a:r>
            <a:r>
              <a:rPr lang="en-US" b="0" dirty="0"/>
              <a:t>a blank</a:t>
            </a:r>
            <a:r>
              <a:rPr lang="en-US" b="0" baseline="0" dirty="0"/>
              <a:t> Incident Log with spaces that allow you to type information into the document directly on the food services website. Typing is not mandatory.  A handwritten Incident Log is acceptable for as long as it’s legible.</a:t>
            </a:r>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67</a:t>
            </a:fld>
            <a:endParaRPr lang="en-US"/>
          </a:p>
        </p:txBody>
      </p:sp>
    </p:spTree>
    <p:extLst>
      <p:ext uri="{BB962C8B-B14F-4D97-AF65-F5344CB8AC3E}">
        <p14:creationId xmlns:p14="http://schemas.microsoft.com/office/powerpoint/2010/main" val="828145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68</a:t>
            </a:fld>
            <a:endParaRPr lang="en-US"/>
          </a:p>
        </p:txBody>
      </p:sp>
    </p:spTree>
    <p:extLst>
      <p:ext uri="{BB962C8B-B14F-4D97-AF65-F5344CB8AC3E}">
        <p14:creationId xmlns:p14="http://schemas.microsoft.com/office/powerpoint/2010/main" val="354031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69</a:t>
            </a:fld>
            <a:endParaRPr lang="en-US"/>
          </a:p>
        </p:txBody>
      </p:sp>
    </p:spTree>
    <p:extLst>
      <p:ext uri="{BB962C8B-B14F-4D97-AF65-F5344CB8AC3E}">
        <p14:creationId xmlns:p14="http://schemas.microsoft.com/office/powerpoint/2010/main" val="6046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TELL: </a:t>
            </a:r>
            <a:r>
              <a:rPr lang="en-US" sz="800" dirty="0"/>
              <a:t>The second phase of progressive discipline is informal counseling,</a:t>
            </a:r>
            <a:r>
              <a:rPr lang="en-US" sz="800" baseline="0" dirty="0"/>
              <a:t> </a:t>
            </a:r>
            <a:r>
              <a:rPr lang="en-US" sz="800" dirty="0"/>
              <a:t>training, and documentation.</a:t>
            </a:r>
            <a:r>
              <a:rPr lang="en-US" sz="800" baseline="0" dirty="0"/>
              <a:t> The first form is an incident log. Please note that it is meaningless to write Incident Log after Incidents Log for the same incident. Provided that the employee has received sufficient counseling and training, a Conference Memo, Letter of Reprimand, or a Notice of Unsatisfactory Service may be required as the next steps of progressive discipline.  Additionally, in some cases  you may escalate directly to a conference memo or Letter or Reprimand if the behavior warrants it. By addressing these issues or concerns, you will find it easier and more effective to compose and conduct performance evaluations at the end of the school year.</a:t>
            </a:r>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a:t>
            </a:fld>
            <a:endParaRPr lang="en-US"/>
          </a:p>
        </p:txBody>
      </p:sp>
    </p:spTree>
    <p:extLst>
      <p:ext uri="{BB962C8B-B14F-4D97-AF65-F5344CB8AC3E}">
        <p14:creationId xmlns:p14="http://schemas.microsoft.com/office/powerpoint/2010/main" val="27035605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70</a:t>
            </a:fld>
            <a:endParaRPr lang="en-US"/>
          </a:p>
        </p:txBody>
      </p:sp>
    </p:spTree>
    <p:extLst>
      <p:ext uri="{BB962C8B-B14F-4D97-AF65-F5344CB8AC3E}">
        <p14:creationId xmlns:p14="http://schemas.microsoft.com/office/powerpoint/2010/main" val="2244669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71</a:t>
            </a:fld>
            <a:endParaRPr lang="en-US"/>
          </a:p>
        </p:txBody>
      </p:sp>
    </p:spTree>
    <p:extLst>
      <p:ext uri="{BB962C8B-B14F-4D97-AF65-F5344CB8AC3E}">
        <p14:creationId xmlns:p14="http://schemas.microsoft.com/office/powerpoint/2010/main" val="6483835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72</a:t>
            </a:fld>
            <a:endParaRPr lang="en-US"/>
          </a:p>
        </p:txBody>
      </p:sp>
    </p:spTree>
    <p:extLst>
      <p:ext uri="{BB962C8B-B14F-4D97-AF65-F5344CB8AC3E}">
        <p14:creationId xmlns:p14="http://schemas.microsoft.com/office/powerpoint/2010/main" val="1539945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73</a:t>
            </a:fld>
            <a:endParaRPr lang="en-US"/>
          </a:p>
        </p:txBody>
      </p:sp>
    </p:spTree>
    <p:extLst>
      <p:ext uri="{BB962C8B-B14F-4D97-AF65-F5344CB8AC3E}">
        <p14:creationId xmlns:p14="http://schemas.microsoft.com/office/powerpoint/2010/main" val="4121783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74</a:t>
            </a:fld>
            <a:endParaRPr lang="en-US"/>
          </a:p>
        </p:txBody>
      </p:sp>
    </p:spTree>
    <p:extLst>
      <p:ext uri="{BB962C8B-B14F-4D97-AF65-F5344CB8AC3E}">
        <p14:creationId xmlns:p14="http://schemas.microsoft.com/office/powerpoint/2010/main" val="406335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75</a:t>
            </a:fld>
            <a:endParaRPr lang="en-US"/>
          </a:p>
        </p:txBody>
      </p:sp>
    </p:spTree>
    <p:extLst>
      <p:ext uri="{BB962C8B-B14F-4D97-AF65-F5344CB8AC3E}">
        <p14:creationId xmlns:p14="http://schemas.microsoft.com/office/powerpoint/2010/main" val="2556834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76</a:t>
            </a:fld>
            <a:endParaRPr lang="en-US"/>
          </a:p>
        </p:txBody>
      </p:sp>
    </p:spTree>
    <p:extLst>
      <p:ext uri="{BB962C8B-B14F-4D97-AF65-F5344CB8AC3E}">
        <p14:creationId xmlns:p14="http://schemas.microsoft.com/office/powerpoint/2010/main" val="2041608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77</a:t>
            </a:fld>
            <a:endParaRPr lang="en-US"/>
          </a:p>
        </p:txBody>
      </p:sp>
    </p:spTree>
    <p:extLst>
      <p:ext uri="{BB962C8B-B14F-4D97-AF65-F5344CB8AC3E}">
        <p14:creationId xmlns:p14="http://schemas.microsoft.com/office/powerpoint/2010/main" val="1690284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78</a:t>
            </a:fld>
            <a:endParaRPr lang="en-US"/>
          </a:p>
        </p:txBody>
      </p:sp>
    </p:spTree>
    <p:extLst>
      <p:ext uri="{BB962C8B-B14F-4D97-AF65-F5344CB8AC3E}">
        <p14:creationId xmlns:p14="http://schemas.microsoft.com/office/powerpoint/2010/main" val="1501310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79</a:t>
            </a:fld>
            <a:endParaRPr lang="en-US"/>
          </a:p>
        </p:txBody>
      </p:sp>
    </p:spTree>
    <p:extLst>
      <p:ext uri="{BB962C8B-B14F-4D97-AF65-F5344CB8AC3E}">
        <p14:creationId xmlns:p14="http://schemas.microsoft.com/office/powerpoint/2010/main" val="2505052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Time for a paddle activity. </a:t>
            </a:r>
            <a:r>
              <a:rPr lang="en-US" dirty="0"/>
              <a:t>What is the training tool used to inform the employee of the correct way to perform the job?</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Please raise your paddle according to your selection.</a:t>
            </a:r>
            <a:endParaRPr lang="en-US"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a:t>
            </a:fld>
            <a:endParaRPr lang="en-US"/>
          </a:p>
        </p:txBody>
      </p:sp>
    </p:spTree>
    <p:extLst>
      <p:ext uri="{BB962C8B-B14F-4D97-AF65-F5344CB8AC3E}">
        <p14:creationId xmlns:p14="http://schemas.microsoft.com/office/powerpoint/2010/main" val="29747630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80</a:t>
            </a:fld>
            <a:endParaRPr lang="en-US"/>
          </a:p>
        </p:txBody>
      </p:sp>
    </p:spTree>
    <p:extLst>
      <p:ext uri="{BB962C8B-B14F-4D97-AF65-F5344CB8AC3E}">
        <p14:creationId xmlns:p14="http://schemas.microsoft.com/office/powerpoint/2010/main" val="18125936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81</a:t>
            </a:fld>
            <a:endParaRPr lang="en-US"/>
          </a:p>
        </p:txBody>
      </p:sp>
    </p:spTree>
    <p:extLst>
      <p:ext uri="{BB962C8B-B14F-4D97-AF65-F5344CB8AC3E}">
        <p14:creationId xmlns:p14="http://schemas.microsoft.com/office/powerpoint/2010/main" val="1438413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82</a:t>
            </a:fld>
            <a:endParaRPr lang="en-US"/>
          </a:p>
        </p:txBody>
      </p:sp>
    </p:spTree>
    <p:extLst>
      <p:ext uri="{BB962C8B-B14F-4D97-AF65-F5344CB8AC3E}">
        <p14:creationId xmlns:p14="http://schemas.microsoft.com/office/powerpoint/2010/main" val="14021522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83</a:t>
            </a:fld>
            <a:endParaRPr lang="en-US"/>
          </a:p>
        </p:txBody>
      </p:sp>
    </p:spTree>
    <p:extLst>
      <p:ext uri="{BB962C8B-B14F-4D97-AF65-F5344CB8AC3E}">
        <p14:creationId xmlns:p14="http://schemas.microsoft.com/office/powerpoint/2010/main" val="3343474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84</a:t>
            </a:fld>
            <a:endParaRPr lang="en-US"/>
          </a:p>
        </p:txBody>
      </p:sp>
    </p:spTree>
    <p:extLst>
      <p:ext uri="{BB962C8B-B14F-4D97-AF65-F5344CB8AC3E}">
        <p14:creationId xmlns:p14="http://schemas.microsoft.com/office/powerpoint/2010/main" val="21550127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85</a:t>
            </a:fld>
            <a:endParaRPr lang="en-US"/>
          </a:p>
        </p:txBody>
      </p:sp>
    </p:spTree>
    <p:extLst>
      <p:ext uri="{BB962C8B-B14F-4D97-AF65-F5344CB8AC3E}">
        <p14:creationId xmlns:p14="http://schemas.microsoft.com/office/powerpoint/2010/main" val="6084012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86</a:t>
            </a:fld>
            <a:endParaRPr lang="en-US"/>
          </a:p>
        </p:txBody>
      </p:sp>
    </p:spTree>
    <p:extLst>
      <p:ext uri="{BB962C8B-B14F-4D97-AF65-F5344CB8AC3E}">
        <p14:creationId xmlns:p14="http://schemas.microsoft.com/office/powerpoint/2010/main" val="395526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87</a:t>
            </a:fld>
            <a:endParaRPr lang="en-US"/>
          </a:p>
        </p:txBody>
      </p:sp>
    </p:spTree>
    <p:extLst>
      <p:ext uri="{BB962C8B-B14F-4D97-AF65-F5344CB8AC3E}">
        <p14:creationId xmlns:p14="http://schemas.microsoft.com/office/powerpoint/2010/main" val="8620784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altLang="en-US" b="1" baseline="0" dirty="0"/>
              <a:t>TELL: </a:t>
            </a:r>
            <a:r>
              <a:rPr lang="en-US" dirty="0"/>
              <a:t>Ensure that your staff is equipped with the proper tools and resources to do their job successfully. Continuous training is key.</a:t>
            </a:r>
            <a:r>
              <a:rPr lang="en-US" baseline="0" dirty="0"/>
              <a:t> </a:t>
            </a:r>
            <a:r>
              <a:rPr lang="en-US" dirty="0"/>
              <a:t>Provide frequent feedback and coaching.</a:t>
            </a:r>
            <a:r>
              <a:rPr lang="en-US" baseline="0" dirty="0"/>
              <a:t> </a:t>
            </a:r>
            <a:r>
              <a:rPr lang="en-US" dirty="0"/>
              <a:t>Encourage professional development by attending classes offered by</a:t>
            </a:r>
            <a:r>
              <a:rPr lang="en-US" baseline="0" dirty="0"/>
              <a:t> O</a:t>
            </a:r>
            <a:r>
              <a:rPr lang="en-US" dirty="0"/>
              <a:t>rganizational Excellence</a:t>
            </a:r>
            <a:r>
              <a:rPr lang="en-US" baseline="0" dirty="0"/>
              <a:t> and/or </a:t>
            </a:r>
            <a:r>
              <a:rPr lang="en-US" baseline="0" dirty="0" err="1"/>
              <a:t>MyPLN</a:t>
            </a:r>
            <a:r>
              <a:rPr lang="en-US" baseline="0" dirty="0"/>
              <a:t>.</a:t>
            </a:r>
            <a:endParaRPr lang="en-US" b="1" baseline="0"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88</a:t>
            </a:fld>
            <a:endParaRPr lang="en-US"/>
          </a:p>
        </p:txBody>
      </p:sp>
    </p:spTree>
    <p:extLst>
      <p:ext uri="{BB962C8B-B14F-4D97-AF65-F5344CB8AC3E}">
        <p14:creationId xmlns:p14="http://schemas.microsoft.com/office/powerpoint/2010/main" val="47407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0586"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dirty="0"/>
              <a:t>The third phase of progressive discipline is taking disciplinary action. Disciplinary Action as defined in Personnel Commission Rule 901 is the: Suspension: 1–30 calendar days and may be more than one occurrence of suspension; </a:t>
            </a:r>
            <a:r>
              <a:rPr lang="en-US" baseline="0" dirty="0"/>
              <a:t> D</a:t>
            </a:r>
            <a:r>
              <a:rPr lang="en-US" dirty="0"/>
              <a:t>emotion to a lower classification;</a:t>
            </a:r>
            <a:r>
              <a:rPr lang="en-US" baseline="0" dirty="0"/>
              <a:t> and D</a:t>
            </a:r>
            <a:r>
              <a:rPr lang="en-US" dirty="0"/>
              <a:t>ismissal from service.</a:t>
            </a:r>
            <a:r>
              <a:rPr lang="en-US" baseline="0" dirty="0"/>
              <a:t> </a:t>
            </a:r>
            <a:r>
              <a:rPr lang="en-US" b="1" dirty="0"/>
              <a:t>Note: </a:t>
            </a:r>
            <a:r>
              <a:rPr lang="en-US" dirty="0"/>
              <a:t>This affects an employee’s pay or status and requires Board Action.</a:t>
            </a:r>
            <a:endParaRPr lang="en-US" b="1" dirty="0"/>
          </a:p>
          <a:p>
            <a:endParaRPr lang="en-US" dirty="0"/>
          </a:p>
        </p:txBody>
      </p:sp>
      <p:sp>
        <p:nvSpPr>
          <p:cNvPr id="4" name="Slide Number Placeholder 3"/>
          <p:cNvSpPr>
            <a:spLocks noGrp="1"/>
          </p:cNvSpPr>
          <p:nvPr>
            <p:ph type="sldNum" sz="quarter" idx="5"/>
          </p:nvPr>
        </p:nvSpPr>
        <p:spPr/>
        <p:txBody>
          <a:bodyPr/>
          <a:lstStyle/>
          <a:p>
            <a:fld id="{14FDFBF5-6356-4936-9ABA-050B24DCBB35}" type="slidenum">
              <a:rPr lang="en-US" smtClean="0"/>
              <a:t>9</a:t>
            </a:fld>
            <a:endParaRPr lang="en-US"/>
          </a:p>
        </p:txBody>
      </p:sp>
    </p:spTree>
    <p:extLst>
      <p:ext uri="{BB962C8B-B14F-4D97-AF65-F5344CB8AC3E}">
        <p14:creationId xmlns:p14="http://schemas.microsoft.com/office/powerpoint/2010/main" val="194757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190" y="1609655"/>
            <a:ext cx="4274820" cy="1110686"/>
          </a:xfrm>
        </p:spPr>
        <p:txBody>
          <a:bodyPr/>
          <a:lstStyle/>
          <a:p>
            <a:r>
              <a:rPr lang="en-US"/>
              <a:t>Click to edit Master title style</a:t>
            </a:r>
          </a:p>
        </p:txBody>
      </p:sp>
      <p:sp>
        <p:nvSpPr>
          <p:cNvPr id="3" name="Subtitle 2"/>
          <p:cNvSpPr>
            <a:spLocks noGrp="1"/>
          </p:cNvSpPr>
          <p:nvPr>
            <p:ph type="subTitle" idx="1"/>
          </p:nvPr>
        </p:nvSpPr>
        <p:spPr>
          <a:xfrm>
            <a:off x="754380" y="2936240"/>
            <a:ext cx="3520440" cy="132418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6170" y="207505"/>
            <a:ext cx="113157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460" y="207505"/>
            <a:ext cx="331089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272" y="3329658"/>
            <a:ext cx="4274820" cy="102912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97272" y="2196183"/>
            <a:ext cx="4274820" cy="11334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 y="1209041"/>
            <a:ext cx="2221230" cy="3419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56510" y="1209041"/>
            <a:ext cx="2221230" cy="3419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 y="1159863"/>
            <a:ext cx="2222103" cy="4833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 y="1643239"/>
            <a:ext cx="2222103" cy="29854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54764" y="1159863"/>
            <a:ext cx="2222976" cy="4833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554764" y="1643239"/>
            <a:ext cx="2222976" cy="29854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 y="206305"/>
            <a:ext cx="1654572" cy="87799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966277" y="206305"/>
            <a:ext cx="2811463" cy="44223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 y="1084298"/>
            <a:ext cx="1654572" cy="35443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5758" y="3627120"/>
            <a:ext cx="3017520" cy="42820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985758" y="462986"/>
            <a:ext cx="3017520" cy="31089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85758" y="4055322"/>
            <a:ext cx="3017520" cy="6081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 y="207504"/>
            <a:ext cx="452628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1460" y="1209041"/>
            <a:ext cx="452628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1460" y="4802576"/>
            <a:ext cx="1173480" cy="275872"/>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1718310" y="4802576"/>
            <a:ext cx="1592580" cy="27587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4260" y="4802576"/>
            <a:ext cx="1173480" cy="275872"/>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KAHKP313P2I?feature=oembed" TargetMode="External"/><Relationship Id="rId5" Type="http://schemas.openxmlformats.org/officeDocument/2006/relationships/image" Target="../media/image13.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5.svg"/></Relationships>
</file>

<file path=ppt/slides/_rels/slide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sv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17/06/relationships/model3d" Target="../media/model3d1.glb"/><Relationship Id="rId4" Type="http://schemas.openxmlformats.org/officeDocument/2006/relationships/image" Target="../media/image5.sv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17/06/relationships/model3d" Target="../media/model3d2.glb"/></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microsoft.com/office/2017/06/relationships/model3d" Target="../media/model3d4.glb"/><Relationship Id="rId5" Type="http://schemas.openxmlformats.org/officeDocument/2006/relationships/image" Target="../media/image47.png"/><Relationship Id="rId4" Type="http://schemas.microsoft.com/office/2017/06/relationships/model3d" Target="../media/model3d3.glb"/></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1770668" y="4890900"/>
            <a:ext cx="10462832" cy="106616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57200" y="3247072"/>
            <a:ext cx="4191000" cy="1477328"/>
          </a:xfrm>
          <a:prstGeom prst="rect">
            <a:avLst/>
          </a:prstGeom>
        </p:spPr>
        <p:txBody>
          <a:bodyPr wrap="square" lIns="0" tIns="0" rIns="0" bIns="0" rtlCol="0" anchor="t">
            <a:spAutoFit/>
          </a:bodyPr>
          <a:lstStyle/>
          <a:p>
            <a:pPr>
              <a:spcBef>
                <a:spcPct val="0"/>
              </a:spcBef>
            </a:pPr>
            <a:r>
              <a:rPr lang="en-US" sz="4800" dirty="0">
                <a:solidFill>
                  <a:srgbClr val="051D40"/>
                </a:solidFill>
                <a:latin typeface="Open Sans Extra Bold"/>
                <a:ea typeface="Open Sans Extra Bold"/>
                <a:cs typeface="Open Sans Extra Bold"/>
                <a:sym typeface="Open Sans Extra Bold"/>
              </a:rPr>
              <a:t>Progressive</a:t>
            </a:r>
          </a:p>
          <a:p>
            <a:pPr>
              <a:spcBef>
                <a:spcPct val="0"/>
              </a:spcBef>
            </a:pPr>
            <a:r>
              <a:rPr lang="en-US" sz="4800" dirty="0">
                <a:solidFill>
                  <a:srgbClr val="051D40"/>
                </a:solidFill>
                <a:latin typeface="Open Sans Extra Bold"/>
                <a:ea typeface="Open Sans Extra Bold"/>
                <a:cs typeface="Open Sans Extra Bold"/>
                <a:sym typeface="Open Sans Extra Bold"/>
              </a:rPr>
              <a:t>Discipline</a:t>
            </a:r>
          </a:p>
        </p:txBody>
      </p:sp>
      <p:grpSp>
        <p:nvGrpSpPr>
          <p:cNvPr id="7" name="Group 7"/>
          <p:cNvGrpSpPr/>
          <p:nvPr/>
        </p:nvGrpSpPr>
        <p:grpSpPr>
          <a:xfrm>
            <a:off x="8681220" y="-2152936"/>
            <a:ext cx="3306766" cy="33904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790596" y="-762000"/>
            <a:ext cx="1571603" cy="147167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540451" y="6754166"/>
            <a:ext cx="2559655" cy="25927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4860168" y="6293848"/>
            <a:ext cx="4283832" cy="1173752"/>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3"/>
            <a:stretch>
              <a:fillRect/>
            </a:stretch>
          </a:blipFill>
        </p:spPr>
        <p:txBody>
          <a:bodyPr/>
          <a:lstStyle/>
          <a:p>
            <a:endParaRPr lang="en-US"/>
          </a:p>
        </p:txBody>
      </p:sp>
      <p:sp>
        <p:nvSpPr>
          <p:cNvPr id="18" name="TextBox 18"/>
          <p:cNvSpPr txBox="1"/>
          <p:nvPr/>
        </p:nvSpPr>
        <p:spPr>
          <a:xfrm>
            <a:off x="519640" y="4967820"/>
            <a:ext cx="3747560" cy="975780"/>
          </a:xfrm>
          <a:prstGeom prst="rect">
            <a:avLst/>
          </a:prstGeom>
        </p:spPr>
        <p:txBody>
          <a:bodyPr wrap="square" lIns="0" tIns="0" rIns="0" bIns="0" rtlCol="0" anchor="t">
            <a:spAutoFit/>
          </a:bodyPr>
          <a:lstStyle/>
          <a:p>
            <a:pPr>
              <a:lnSpc>
                <a:spcPts val="3855"/>
              </a:lnSpc>
              <a:spcBef>
                <a:spcPct val="0"/>
              </a:spcBef>
            </a:pPr>
            <a:r>
              <a:rPr lang="en-US" sz="2800" spc="-55" dirty="0">
                <a:solidFill>
                  <a:srgbClr val="051D40"/>
                </a:solidFill>
                <a:latin typeface="Poppins"/>
                <a:ea typeface="Poppins"/>
                <a:cs typeface="Poppins"/>
                <a:sym typeface="Poppins"/>
              </a:rPr>
              <a:t>A Guide for Food Service Managers</a:t>
            </a:r>
          </a:p>
        </p:txBody>
      </p:sp>
      <p:grpSp>
        <p:nvGrpSpPr>
          <p:cNvPr id="19" name="Group 19"/>
          <p:cNvGrpSpPr>
            <a:grpSpLocks noChangeAspect="1"/>
          </p:cNvGrpSpPr>
          <p:nvPr/>
        </p:nvGrpSpPr>
        <p:grpSpPr>
          <a:xfrm>
            <a:off x="4038600" y="3048000"/>
            <a:ext cx="5864863" cy="3276600"/>
            <a:chOff x="0" y="0"/>
            <a:chExt cx="7981950" cy="4578350"/>
          </a:xfrm>
        </p:grpSpPr>
        <p:sp>
          <p:nvSpPr>
            <p:cNvPr id="20" name="Freeform 20"/>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txBody>
            <a:bodyPr/>
            <a:lstStyle/>
            <a:p>
              <a:endParaRPr lang="en-US"/>
            </a:p>
          </p:txBody>
        </p:sp>
        <p:sp>
          <p:nvSpPr>
            <p:cNvPr id="21" name="Freeform 21"/>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n-US"/>
            </a:p>
          </p:txBody>
        </p:sp>
        <p:sp>
          <p:nvSpPr>
            <p:cNvPr id="22" name="Freeform 22"/>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n-US"/>
            </a:p>
          </p:txBody>
        </p:sp>
        <p:sp>
          <p:nvSpPr>
            <p:cNvPr id="23" name="Freeform 23"/>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n-US"/>
            </a:p>
          </p:txBody>
        </p:sp>
      </p:grpSp>
      <p:pic>
        <p:nvPicPr>
          <p:cNvPr id="25" name="Picture 24">
            <a:extLst>
              <a:ext uri="{FF2B5EF4-FFF2-40B4-BE49-F238E27FC236}">
                <a16:creationId xmlns:a16="http://schemas.microsoft.com/office/drawing/2014/main" id="{FDC9D2C5-BE9C-3243-BEC9-9AFD6371BD21}"/>
              </a:ext>
            </a:extLst>
          </p:cNvPr>
          <p:cNvPicPr>
            <a:picLocks noChangeAspect="1"/>
          </p:cNvPicPr>
          <p:nvPr/>
        </p:nvPicPr>
        <p:blipFill>
          <a:blip r:embed="rId4"/>
          <a:stretch>
            <a:fillRect/>
          </a:stretch>
        </p:blipFill>
        <p:spPr>
          <a:xfrm>
            <a:off x="503251" y="1219200"/>
            <a:ext cx="6659549" cy="1146499"/>
          </a:xfrm>
          <a:prstGeom prst="rect">
            <a:avLst/>
          </a:prstGeom>
        </p:spPr>
      </p:pic>
      <p:sp>
        <p:nvSpPr>
          <p:cNvPr id="17" name="Rectangle 16">
            <a:extLst>
              <a:ext uri="{FF2B5EF4-FFF2-40B4-BE49-F238E27FC236}">
                <a16:creationId xmlns:a16="http://schemas.microsoft.com/office/drawing/2014/main" id="{64F01010-5881-823C-D059-B4C4D1CDED14}"/>
              </a:ext>
            </a:extLst>
          </p:cNvPr>
          <p:cNvSpPr/>
          <p:nvPr/>
        </p:nvSpPr>
        <p:spPr>
          <a:xfrm>
            <a:off x="4724400" y="3247072"/>
            <a:ext cx="4495800" cy="2696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C1302A4-409E-F165-4A2F-4B88B575F9A1}"/>
              </a:ext>
            </a:extLst>
          </p:cNvPr>
          <p:cNvPicPr>
            <a:picLocks noChangeAspect="1"/>
          </p:cNvPicPr>
          <p:nvPr/>
        </p:nvPicPr>
        <p:blipFill>
          <a:blip r:embed="rId5"/>
          <a:stretch>
            <a:fillRect/>
          </a:stretch>
        </p:blipFill>
        <p:spPr>
          <a:xfrm>
            <a:off x="5328420" y="4055670"/>
            <a:ext cx="3352800" cy="9753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001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Attendance Expectations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477328"/>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As stated in the FSD Handbook, Food Service employees must personally contact their Manager on each day of an absence, unless the employee is placed on extended leave.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32337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3270647"/>
            <a:ext cx="6629400" cy="1231106"/>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If an employee is absent more than 5 consecutive days, the District Absence Certification Form (No. 60 ILL,</a:t>
            </a:r>
          </a:p>
          <a:p>
            <a:pPr>
              <a:spcBef>
                <a:spcPct val="0"/>
              </a:spcBef>
            </a:pPr>
            <a:r>
              <a:rPr lang="en-US" sz="2000" spc="-57" dirty="0">
                <a:solidFill>
                  <a:srgbClr val="051D40"/>
                </a:solidFill>
                <a:latin typeface="Poppins"/>
                <a:ea typeface="Poppins"/>
                <a:cs typeface="Poppins"/>
                <a:sym typeface="Poppins"/>
              </a:rPr>
              <a:t>Rev 09/14/20) must be submitted with a Physician’s statement.</a:t>
            </a:r>
          </a:p>
        </p:txBody>
      </p:sp>
      <p:sp>
        <p:nvSpPr>
          <p:cNvPr id="22" name="Freeform 22"/>
          <p:cNvSpPr/>
          <p:nvPr/>
        </p:nvSpPr>
        <p:spPr>
          <a:xfrm rot="5400000">
            <a:off x="370156" y="472157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4721423"/>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Initial probationary employees are allowed only up to six (6) illness/personal necessity or unpaid days during the 130 – day probationary period.</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8948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534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Reporting Employee Absence</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FSM must complete the Absence/Tardy/FMLA Log to report each day of an employee’s absence. Key acronyms to be aware of are: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8527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895600"/>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AWOA: Absence without authorization – more than 5 days.</a:t>
            </a:r>
          </a:p>
        </p:txBody>
      </p:sp>
      <p:sp>
        <p:nvSpPr>
          <p:cNvPr id="22" name="Freeform 22"/>
          <p:cNvSpPr/>
          <p:nvPr/>
        </p:nvSpPr>
        <p:spPr>
          <a:xfrm rot="5400000">
            <a:off x="370156" y="37671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8100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AWOL: Absence without leave – more than 20 days.</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4388692"/>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4419600"/>
            <a:ext cx="6629400" cy="153888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May require verification of an employee’s absence from health care provider when there is a reasonable suspicion of abuse for any claimed illness, injury, disability, or when necessary for health and safety reasons.</a:t>
            </a:r>
          </a:p>
        </p:txBody>
      </p:sp>
    </p:spTree>
    <p:extLst>
      <p:ext uri="{BB962C8B-B14F-4D97-AF65-F5344CB8AC3E}">
        <p14:creationId xmlns:p14="http://schemas.microsoft.com/office/powerpoint/2010/main" val="290517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73152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Paddle Activity #2</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0866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Absences for 20 days or more without leave is called?</a:t>
            </a:r>
          </a:p>
        </p:txBody>
      </p:sp>
      <p:sp>
        <p:nvSpPr>
          <p:cNvPr id="23" name="TextBox 23"/>
          <p:cNvSpPr txBox="1"/>
          <p:nvPr/>
        </p:nvSpPr>
        <p:spPr>
          <a:xfrm>
            <a:off x="457200" y="26640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Select the correct answer:</a:t>
            </a:r>
          </a:p>
        </p:txBody>
      </p:sp>
      <p:grpSp>
        <p:nvGrpSpPr>
          <p:cNvPr id="2" name="Group 1">
            <a:extLst>
              <a:ext uri="{FF2B5EF4-FFF2-40B4-BE49-F238E27FC236}">
                <a16:creationId xmlns:a16="http://schemas.microsoft.com/office/drawing/2014/main" id="{15098DD9-BDFA-00D9-7866-09968628FF2A}"/>
              </a:ext>
            </a:extLst>
          </p:cNvPr>
          <p:cNvGrpSpPr/>
          <p:nvPr/>
        </p:nvGrpSpPr>
        <p:grpSpPr>
          <a:xfrm>
            <a:off x="495300" y="3742679"/>
            <a:ext cx="2705100" cy="1469265"/>
            <a:chOff x="495300" y="3742679"/>
            <a:chExt cx="2705100" cy="1469265"/>
          </a:xfrm>
        </p:grpSpPr>
        <p:sp>
          <p:nvSpPr>
            <p:cNvPr id="4" name="Rectangle: Rounded Corners 3">
              <a:extLst>
                <a:ext uri="{FF2B5EF4-FFF2-40B4-BE49-F238E27FC236}">
                  <a16:creationId xmlns:a16="http://schemas.microsoft.com/office/drawing/2014/main" id="{4891BB23-6539-530B-EA9B-62E5BF2DCA47}"/>
                </a:ext>
              </a:extLst>
            </p:cNvPr>
            <p:cNvSpPr/>
            <p:nvPr/>
          </p:nvSpPr>
          <p:spPr>
            <a:xfrm>
              <a:off x="495300" y="3742679"/>
              <a:ext cx="2705100" cy="1469265"/>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4348F0-B0C6-2A7D-431A-8415081F2FB2}"/>
                </a:ext>
              </a:extLst>
            </p:cNvPr>
            <p:cNvSpPr txBox="1"/>
            <p:nvPr/>
          </p:nvSpPr>
          <p:spPr>
            <a:xfrm>
              <a:off x="495300" y="4038600"/>
              <a:ext cx="2705100" cy="923330"/>
            </a:xfrm>
            <a:prstGeom prst="rect">
              <a:avLst/>
            </a:prstGeom>
            <a:noFill/>
          </p:spPr>
          <p:txBody>
            <a:bodyPr wrap="square" rtlCol="0">
              <a:spAutoFit/>
            </a:bodyPr>
            <a:lstStyle/>
            <a:p>
              <a:pPr algn="ctr"/>
              <a:r>
                <a:rPr lang="en-US" sz="5400" b="1" dirty="0">
                  <a:solidFill>
                    <a:schemeClr val="bg1"/>
                  </a:solidFill>
                  <a:latin typeface="Poppins" panose="00000500000000000000" pitchFamily="2" charset="0"/>
                  <a:cs typeface="Poppins" panose="00000500000000000000" pitchFamily="2" charset="0"/>
                </a:rPr>
                <a:t>AWOL</a:t>
              </a:r>
            </a:p>
          </p:txBody>
        </p:sp>
      </p:grpSp>
      <p:grpSp>
        <p:nvGrpSpPr>
          <p:cNvPr id="3" name="Group 2">
            <a:extLst>
              <a:ext uri="{FF2B5EF4-FFF2-40B4-BE49-F238E27FC236}">
                <a16:creationId xmlns:a16="http://schemas.microsoft.com/office/drawing/2014/main" id="{0183A92D-34CA-F4E3-0910-EE3C4F52DED2}"/>
              </a:ext>
            </a:extLst>
          </p:cNvPr>
          <p:cNvGrpSpPr/>
          <p:nvPr/>
        </p:nvGrpSpPr>
        <p:grpSpPr>
          <a:xfrm>
            <a:off x="3957881" y="3742678"/>
            <a:ext cx="2705100" cy="1469265"/>
            <a:chOff x="3957881" y="3742678"/>
            <a:chExt cx="2705100" cy="1469265"/>
          </a:xfrm>
        </p:grpSpPr>
        <p:sp>
          <p:nvSpPr>
            <p:cNvPr id="9" name="Rectangle: Rounded Corners 8">
              <a:extLst>
                <a:ext uri="{FF2B5EF4-FFF2-40B4-BE49-F238E27FC236}">
                  <a16:creationId xmlns:a16="http://schemas.microsoft.com/office/drawing/2014/main" id="{4B5EC1A8-C447-5B2F-E464-C9F267962DB2}"/>
                </a:ext>
              </a:extLst>
            </p:cNvPr>
            <p:cNvSpPr/>
            <p:nvPr/>
          </p:nvSpPr>
          <p:spPr>
            <a:xfrm>
              <a:off x="3957881" y="3742678"/>
              <a:ext cx="2705100" cy="1469265"/>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33F935-5EC4-C0F5-397E-4B5471FC4BD3}"/>
                </a:ext>
              </a:extLst>
            </p:cNvPr>
            <p:cNvSpPr txBox="1"/>
            <p:nvPr/>
          </p:nvSpPr>
          <p:spPr>
            <a:xfrm>
              <a:off x="3957881" y="4038600"/>
              <a:ext cx="2705100" cy="923330"/>
            </a:xfrm>
            <a:prstGeom prst="rect">
              <a:avLst/>
            </a:prstGeom>
            <a:noFill/>
          </p:spPr>
          <p:txBody>
            <a:bodyPr wrap="square" rtlCol="0">
              <a:spAutoFit/>
            </a:bodyPr>
            <a:lstStyle/>
            <a:p>
              <a:pPr algn="ctr"/>
              <a:r>
                <a:rPr lang="en-US" sz="5400" b="1" dirty="0">
                  <a:solidFill>
                    <a:schemeClr val="bg1"/>
                  </a:solidFill>
                  <a:latin typeface="Poppins" panose="00000500000000000000" pitchFamily="2" charset="0"/>
                  <a:cs typeface="Poppins" panose="00000500000000000000" pitchFamily="2" charset="0"/>
                </a:rPr>
                <a:t>AWOA</a:t>
              </a:r>
            </a:p>
          </p:txBody>
        </p:sp>
      </p:grpSp>
      <p:grpSp>
        <p:nvGrpSpPr>
          <p:cNvPr id="13" name="Group 6">
            <a:extLst>
              <a:ext uri="{FF2B5EF4-FFF2-40B4-BE49-F238E27FC236}">
                <a16:creationId xmlns:a16="http://schemas.microsoft.com/office/drawing/2014/main" id="{CF68E130-9E41-1892-2315-09B21D82841C}"/>
              </a:ext>
            </a:extLst>
          </p:cNvPr>
          <p:cNvGrpSpPr/>
          <p:nvPr/>
        </p:nvGrpSpPr>
        <p:grpSpPr>
          <a:xfrm>
            <a:off x="9142269" y="7161069"/>
            <a:ext cx="3735531" cy="3735531"/>
            <a:chOff x="0" y="0"/>
            <a:chExt cx="812800" cy="812800"/>
          </a:xfrm>
        </p:grpSpPr>
        <p:sp>
          <p:nvSpPr>
            <p:cNvPr id="14" name="Freeform 7">
              <a:extLst>
                <a:ext uri="{FF2B5EF4-FFF2-40B4-BE49-F238E27FC236}">
                  <a16:creationId xmlns:a16="http://schemas.microsoft.com/office/drawing/2014/main" id="{B868EE49-E456-006C-F844-E2C8C9F9DB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8">
              <a:extLst>
                <a:ext uri="{FF2B5EF4-FFF2-40B4-BE49-F238E27FC236}">
                  <a16:creationId xmlns:a16="http://schemas.microsoft.com/office/drawing/2014/main" id="{8817085C-DAED-4F04-B828-BB7326C4AD0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6">
            <a:extLst>
              <a:ext uri="{FF2B5EF4-FFF2-40B4-BE49-F238E27FC236}">
                <a16:creationId xmlns:a16="http://schemas.microsoft.com/office/drawing/2014/main" id="{4AB433CA-924C-C461-6EFD-EEA393F7F320}"/>
              </a:ext>
            </a:extLst>
          </p:cNvPr>
          <p:cNvGrpSpPr/>
          <p:nvPr/>
        </p:nvGrpSpPr>
        <p:grpSpPr>
          <a:xfrm>
            <a:off x="-2286000" y="6322869"/>
            <a:ext cx="3735531" cy="3735531"/>
            <a:chOff x="0" y="0"/>
            <a:chExt cx="812800" cy="812800"/>
          </a:xfrm>
        </p:grpSpPr>
        <p:sp>
          <p:nvSpPr>
            <p:cNvPr id="17" name="Freeform 7">
              <a:extLst>
                <a:ext uri="{FF2B5EF4-FFF2-40B4-BE49-F238E27FC236}">
                  <a16:creationId xmlns:a16="http://schemas.microsoft.com/office/drawing/2014/main" id="{75D4D357-BF21-6E26-93C6-260A3B0A57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8" name="TextBox 8">
              <a:extLst>
                <a:ext uri="{FF2B5EF4-FFF2-40B4-BE49-F238E27FC236}">
                  <a16:creationId xmlns:a16="http://schemas.microsoft.com/office/drawing/2014/main" id="{43CA2666-510A-A1D7-E848-8630B271AF3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9" name="Jeopardy Theme">
            <a:hlinkClick r:id="" action="ppaction://media"/>
            <a:extLst>
              <a:ext uri="{FF2B5EF4-FFF2-40B4-BE49-F238E27FC236}">
                <a16:creationId xmlns:a16="http://schemas.microsoft.com/office/drawing/2014/main" id="{A5EFCE7F-8748-4372-5967-848805824C1F}"/>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600200" y="1949855"/>
            <a:ext cx="487363" cy="487363"/>
          </a:xfrm>
          <a:prstGeom prst="rect">
            <a:avLst/>
          </a:prstGeom>
        </p:spPr>
      </p:pic>
    </p:spTree>
    <p:extLst>
      <p:ext uri="{BB962C8B-B14F-4D97-AF65-F5344CB8AC3E}">
        <p14:creationId xmlns:p14="http://schemas.microsoft.com/office/powerpoint/2010/main" val="92009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3"/>
                                        </p:tgtEl>
                                      </p:cBhvr>
                                    </p:animEffect>
                                    <p:anim calcmode="lin" valueType="num">
                                      <p:cBhvr>
                                        <p:cTn id="11"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8" dur="26">
                                          <p:stCondLst>
                                            <p:cond delay="620"/>
                                          </p:stCondLst>
                                        </p:cTn>
                                        <p:tgtEl>
                                          <p:spTgt spid="3"/>
                                        </p:tgtEl>
                                      </p:cBhvr>
                                      <p:to x="100000" y="60000"/>
                                    </p:animScale>
                                    <p:animScale>
                                      <p:cBhvr>
                                        <p:cTn id="19" dur="166" decel="50000">
                                          <p:stCondLst>
                                            <p:cond delay="64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set>
                                      <p:cBhvr>
                                        <p:cTn id="2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Patterns of Excessive Absence</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762000"/>
            <a:ext cx="7162800"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Examples of patterns of excessive absenteeism:</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1785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18258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has frequent short-term absences.</a:t>
            </a:r>
          </a:p>
        </p:txBody>
      </p:sp>
      <p:sp>
        <p:nvSpPr>
          <p:cNvPr id="22" name="Freeform 22"/>
          <p:cNvSpPr/>
          <p:nvPr/>
        </p:nvSpPr>
        <p:spPr>
          <a:xfrm rot="5400000">
            <a:off x="370156" y="2395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438400"/>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consistently &amp; frequently uses his/her benefitted time off.</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233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261717"/>
            <a:ext cx="6629400" cy="153888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Absence occurs:</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On a Monday or Friday pattern.</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Before or after disciplinary action.</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After vacation request is denied.</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Before or after vacation.</a:t>
            </a:r>
          </a:p>
        </p:txBody>
      </p:sp>
      <p:sp>
        <p:nvSpPr>
          <p:cNvPr id="15" name="TextBox 20">
            <a:extLst>
              <a:ext uri="{FF2B5EF4-FFF2-40B4-BE49-F238E27FC236}">
                <a16:creationId xmlns:a16="http://schemas.microsoft.com/office/drawing/2014/main" id="{DDB011D1-9139-1AAB-EA65-0D51DA151CAE}"/>
              </a:ext>
            </a:extLst>
          </p:cNvPr>
          <p:cNvSpPr txBox="1"/>
          <p:nvPr/>
        </p:nvSpPr>
        <p:spPr>
          <a:xfrm>
            <a:off x="914400" y="5175647"/>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Attendance is a factor in granting Summer Employment.</a:t>
            </a:r>
          </a:p>
        </p:txBody>
      </p:sp>
    </p:spTree>
    <p:extLst>
      <p:ext uri="{BB962C8B-B14F-4D97-AF65-F5344CB8AC3E}">
        <p14:creationId xmlns:p14="http://schemas.microsoft.com/office/powerpoint/2010/main" val="73340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Work Schedules and Breaks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797004"/>
            <a:ext cx="73152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FSM are tasked to </a:t>
            </a:r>
            <a:r>
              <a:rPr lang="en-US" sz="2400" spc="-57" dirty="0" err="1">
                <a:solidFill>
                  <a:srgbClr val="051D40"/>
                </a:solidFill>
                <a:latin typeface="Poppins"/>
                <a:ea typeface="Poppins"/>
                <a:cs typeface="Poppins"/>
                <a:sym typeface="Poppins"/>
              </a:rPr>
              <a:t>ensurethat</a:t>
            </a:r>
            <a:r>
              <a:rPr lang="en-US" sz="2400" spc="-57" dirty="0">
                <a:solidFill>
                  <a:srgbClr val="051D40"/>
                </a:solidFill>
                <a:latin typeface="Poppins"/>
                <a:ea typeface="Poppins"/>
                <a:cs typeface="Poppins"/>
                <a:sym typeface="Poppins"/>
              </a:rPr>
              <a:t> work schedules are followed and breaks and/or lunches are taken at the appropriate times.</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28302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2877741"/>
            <a:ext cx="6629400" cy="1846659"/>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Employees working:</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Four (4) hours are entitled to one 10-minute break.</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Six (6) hours or more are entitled to one 30-minute duty free (unpaid) lunch period and two 10-minute breaks during their shift.</a:t>
            </a:r>
          </a:p>
        </p:txBody>
      </p:sp>
      <p:sp>
        <p:nvSpPr>
          <p:cNvPr id="15" name="TextBox 20">
            <a:extLst>
              <a:ext uri="{FF2B5EF4-FFF2-40B4-BE49-F238E27FC236}">
                <a16:creationId xmlns:a16="http://schemas.microsoft.com/office/drawing/2014/main" id="{DDB011D1-9139-1AAB-EA65-0D51DA151CAE}"/>
              </a:ext>
            </a:extLst>
          </p:cNvPr>
          <p:cNvSpPr txBox="1"/>
          <p:nvPr/>
        </p:nvSpPr>
        <p:spPr>
          <a:xfrm>
            <a:off x="914400" y="5096470"/>
            <a:ext cx="6629400" cy="923330"/>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Two 10-minute breaks may be combined into one (1) 20-minute break but must be approved by the FSM/AFSS.</a:t>
            </a:r>
          </a:p>
        </p:txBody>
      </p:sp>
    </p:spTree>
    <p:extLst>
      <p:ext uri="{BB962C8B-B14F-4D97-AF65-F5344CB8AC3E}">
        <p14:creationId xmlns:p14="http://schemas.microsoft.com/office/powerpoint/2010/main" val="40753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73152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Paddle Activity #3</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086600" cy="1846659"/>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Fill in the blank:</a:t>
            </a:r>
          </a:p>
          <a:p>
            <a:pPr>
              <a:spcBef>
                <a:spcPct val="0"/>
              </a:spcBef>
            </a:pPr>
            <a:r>
              <a:rPr lang="en-US" sz="2400" spc="-57" dirty="0">
                <a:solidFill>
                  <a:srgbClr val="051D40"/>
                </a:solidFill>
                <a:latin typeface="Poppins"/>
                <a:ea typeface="Poppins"/>
                <a:cs typeface="Poppins"/>
                <a:sym typeface="Poppins"/>
              </a:rPr>
              <a:t>Employees working for </a:t>
            </a:r>
            <a:r>
              <a:rPr lang="en-US" sz="2400" u="sng" spc="-57" dirty="0">
                <a:solidFill>
                  <a:srgbClr val="051D40"/>
                </a:solidFill>
                <a:latin typeface="Poppins"/>
                <a:ea typeface="Poppins"/>
                <a:cs typeface="Poppins"/>
                <a:sym typeface="Poppins"/>
              </a:rPr>
              <a:t>      ?      </a:t>
            </a:r>
            <a:r>
              <a:rPr lang="en-US" sz="2400" spc="-57" dirty="0">
                <a:solidFill>
                  <a:srgbClr val="051D40"/>
                </a:solidFill>
                <a:latin typeface="Poppins"/>
                <a:ea typeface="Poppins"/>
                <a:cs typeface="Poppins"/>
                <a:sym typeface="Poppins"/>
              </a:rPr>
              <a:t> hours or more are entitled to one (1) 30-minute duty free lunch period and two (2) 10-minute breaks during their shift.</a:t>
            </a:r>
          </a:p>
        </p:txBody>
      </p:sp>
      <p:grpSp>
        <p:nvGrpSpPr>
          <p:cNvPr id="3" name="Group 2">
            <a:extLst>
              <a:ext uri="{FF2B5EF4-FFF2-40B4-BE49-F238E27FC236}">
                <a16:creationId xmlns:a16="http://schemas.microsoft.com/office/drawing/2014/main" id="{DAA4F31D-D54C-ED6F-B252-679A4FCAD787}"/>
              </a:ext>
            </a:extLst>
          </p:cNvPr>
          <p:cNvGrpSpPr/>
          <p:nvPr/>
        </p:nvGrpSpPr>
        <p:grpSpPr>
          <a:xfrm>
            <a:off x="495300" y="3742679"/>
            <a:ext cx="2705100" cy="1469265"/>
            <a:chOff x="495300" y="3742679"/>
            <a:chExt cx="2705100" cy="1469265"/>
          </a:xfrm>
        </p:grpSpPr>
        <p:sp>
          <p:nvSpPr>
            <p:cNvPr id="4" name="Rectangle: Rounded Corners 3">
              <a:extLst>
                <a:ext uri="{FF2B5EF4-FFF2-40B4-BE49-F238E27FC236}">
                  <a16:creationId xmlns:a16="http://schemas.microsoft.com/office/drawing/2014/main" id="{4891BB23-6539-530B-EA9B-62E5BF2DCA47}"/>
                </a:ext>
              </a:extLst>
            </p:cNvPr>
            <p:cNvSpPr/>
            <p:nvPr/>
          </p:nvSpPr>
          <p:spPr>
            <a:xfrm>
              <a:off x="495300" y="3742679"/>
              <a:ext cx="2705100" cy="1469265"/>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4348F0-B0C6-2A7D-431A-8415081F2FB2}"/>
                </a:ext>
              </a:extLst>
            </p:cNvPr>
            <p:cNvSpPr txBox="1"/>
            <p:nvPr/>
          </p:nvSpPr>
          <p:spPr>
            <a:xfrm>
              <a:off x="495300" y="4107359"/>
              <a:ext cx="2705100" cy="769441"/>
            </a:xfrm>
            <a:prstGeom prst="rect">
              <a:avLst/>
            </a:prstGeom>
            <a:noFill/>
          </p:spPr>
          <p:txBody>
            <a:bodyPr wrap="square" rtlCol="0">
              <a:spAutoFit/>
            </a:bodyPr>
            <a:lstStyle/>
            <a:p>
              <a:pPr algn="ctr"/>
              <a:r>
                <a:rPr lang="en-US" sz="4400" b="1" dirty="0">
                  <a:solidFill>
                    <a:schemeClr val="bg1"/>
                  </a:solidFill>
                  <a:latin typeface="Poppins" panose="00000500000000000000" pitchFamily="2" charset="0"/>
                  <a:cs typeface="Poppins" panose="00000500000000000000" pitchFamily="2" charset="0"/>
                </a:rPr>
                <a:t>6 Hours</a:t>
              </a:r>
            </a:p>
          </p:txBody>
        </p:sp>
      </p:grpSp>
      <p:grpSp>
        <p:nvGrpSpPr>
          <p:cNvPr id="13" name="Group 6">
            <a:extLst>
              <a:ext uri="{FF2B5EF4-FFF2-40B4-BE49-F238E27FC236}">
                <a16:creationId xmlns:a16="http://schemas.microsoft.com/office/drawing/2014/main" id="{CF68E130-9E41-1892-2315-09B21D82841C}"/>
              </a:ext>
            </a:extLst>
          </p:cNvPr>
          <p:cNvGrpSpPr/>
          <p:nvPr/>
        </p:nvGrpSpPr>
        <p:grpSpPr>
          <a:xfrm>
            <a:off x="9142269" y="7161069"/>
            <a:ext cx="3735531" cy="3735531"/>
            <a:chOff x="0" y="0"/>
            <a:chExt cx="812800" cy="812800"/>
          </a:xfrm>
        </p:grpSpPr>
        <p:sp>
          <p:nvSpPr>
            <p:cNvPr id="14" name="Freeform 7">
              <a:extLst>
                <a:ext uri="{FF2B5EF4-FFF2-40B4-BE49-F238E27FC236}">
                  <a16:creationId xmlns:a16="http://schemas.microsoft.com/office/drawing/2014/main" id="{B868EE49-E456-006C-F844-E2C8C9F9DB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8">
              <a:extLst>
                <a:ext uri="{FF2B5EF4-FFF2-40B4-BE49-F238E27FC236}">
                  <a16:creationId xmlns:a16="http://schemas.microsoft.com/office/drawing/2014/main" id="{8817085C-DAED-4F04-B828-BB7326C4AD0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6">
            <a:extLst>
              <a:ext uri="{FF2B5EF4-FFF2-40B4-BE49-F238E27FC236}">
                <a16:creationId xmlns:a16="http://schemas.microsoft.com/office/drawing/2014/main" id="{4AB433CA-924C-C461-6EFD-EEA393F7F320}"/>
              </a:ext>
            </a:extLst>
          </p:cNvPr>
          <p:cNvGrpSpPr/>
          <p:nvPr/>
        </p:nvGrpSpPr>
        <p:grpSpPr>
          <a:xfrm>
            <a:off x="-2286000" y="6322869"/>
            <a:ext cx="3735531" cy="3735531"/>
            <a:chOff x="0" y="0"/>
            <a:chExt cx="812800" cy="812800"/>
          </a:xfrm>
        </p:grpSpPr>
        <p:sp>
          <p:nvSpPr>
            <p:cNvPr id="17" name="Freeform 7">
              <a:extLst>
                <a:ext uri="{FF2B5EF4-FFF2-40B4-BE49-F238E27FC236}">
                  <a16:creationId xmlns:a16="http://schemas.microsoft.com/office/drawing/2014/main" id="{75D4D357-BF21-6E26-93C6-260A3B0A57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8" name="TextBox 8">
              <a:extLst>
                <a:ext uri="{FF2B5EF4-FFF2-40B4-BE49-F238E27FC236}">
                  <a16:creationId xmlns:a16="http://schemas.microsoft.com/office/drawing/2014/main" id="{43CA2666-510A-A1D7-E848-8630B271AF3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1">
            <a:extLst>
              <a:ext uri="{FF2B5EF4-FFF2-40B4-BE49-F238E27FC236}">
                <a16:creationId xmlns:a16="http://schemas.microsoft.com/office/drawing/2014/main" id="{7790DBA2-338A-2548-FA7A-29B5A53DCEDA}"/>
              </a:ext>
            </a:extLst>
          </p:cNvPr>
          <p:cNvGrpSpPr/>
          <p:nvPr/>
        </p:nvGrpSpPr>
        <p:grpSpPr>
          <a:xfrm>
            <a:off x="3957881" y="3742678"/>
            <a:ext cx="2709619" cy="1469265"/>
            <a:chOff x="3957881" y="3742678"/>
            <a:chExt cx="2709619" cy="1469265"/>
          </a:xfrm>
        </p:grpSpPr>
        <p:sp>
          <p:nvSpPr>
            <p:cNvPr id="9" name="Rectangle: Rounded Corners 8">
              <a:extLst>
                <a:ext uri="{FF2B5EF4-FFF2-40B4-BE49-F238E27FC236}">
                  <a16:creationId xmlns:a16="http://schemas.microsoft.com/office/drawing/2014/main" id="{4B5EC1A8-C447-5B2F-E464-C9F267962DB2}"/>
                </a:ext>
              </a:extLst>
            </p:cNvPr>
            <p:cNvSpPr/>
            <p:nvPr/>
          </p:nvSpPr>
          <p:spPr>
            <a:xfrm>
              <a:off x="3957881" y="3742678"/>
              <a:ext cx="2705100" cy="1469265"/>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8A3680-D716-4185-307C-6ACE7CAFE57A}"/>
                </a:ext>
              </a:extLst>
            </p:cNvPr>
            <p:cNvSpPr txBox="1"/>
            <p:nvPr/>
          </p:nvSpPr>
          <p:spPr>
            <a:xfrm>
              <a:off x="3962400" y="4114800"/>
              <a:ext cx="2705100" cy="769441"/>
            </a:xfrm>
            <a:prstGeom prst="rect">
              <a:avLst/>
            </a:prstGeom>
            <a:noFill/>
          </p:spPr>
          <p:txBody>
            <a:bodyPr wrap="square" rtlCol="0">
              <a:spAutoFit/>
            </a:bodyPr>
            <a:lstStyle/>
            <a:p>
              <a:pPr algn="ctr"/>
              <a:r>
                <a:rPr lang="en-US" sz="4400" b="1" dirty="0">
                  <a:solidFill>
                    <a:schemeClr val="bg1"/>
                  </a:solidFill>
                  <a:latin typeface="Poppins" panose="00000500000000000000" pitchFamily="2" charset="0"/>
                  <a:cs typeface="Poppins" panose="00000500000000000000" pitchFamily="2" charset="0"/>
                </a:rPr>
                <a:t>4 Hours</a:t>
              </a:r>
            </a:p>
          </p:txBody>
        </p:sp>
      </p:grpSp>
      <p:pic>
        <p:nvPicPr>
          <p:cNvPr id="19" name="Jeopardy Theme">
            <a:hlinkClick r:id="" action="ppaction://media"/>
            <a:extLst>
              <a:ext uri="{FF2B5EF4-FFF2-40B4-BE49-F238E27FC236}">
                <a16:creationId xmlns:a16="http://schemas.microsoft.com/office/drawing/2014/main" id="{3D4AFBED-416D-57B4-FE08-CF935082C27B}"/>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935794" y="1818640"/>
            <a:ext cx="487363" cy="487363"/>
          </a:xfrm>
          <a:prstGeom prst="rect">
            <a:avLst/>
          </a:prstGeom>
        </p:spPr>
      </p:pic>
    </p:spTree>
    <p:extLst>
      <p:ext uri="{BB962C8B-B14F-4D97-AF65-F5344CB8AC3E}">
        <p14:creationId xmlns:p14="http://schemas.microsoft.com/office/powerpoint/2010/main" val="21752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12"/>
                                        </p:tgtEl>
                                      </p:cBhvr>
                                    </p:animEffect>
                                    <p:anim calcmode="lin" valueType="num">
                                      <p:cBhvr>
                                        <p:cTn id="11"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18" dur="26">
                                          <p:stCondLst>
                                            <p:cond delay="620"/>
                                          </p:stCondLst>
                                        </p:cTn>
                                        <p:tgtEl>
                                          <p:spTgt spid="12"/>
                                        </p:tgtEl>
                                      </p:cBhvr>
                                      <p:to x="100000" y="60000"/>
                                    </p:animScale>
                                    <p:animScale>
                                      <p:cBhvr>
                                        <p:cTn id="19" dur="166" decel="50000">
                                          <p:stCondLst>
                                            <p:cond delay="64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set>
                                      <p:cBhvr>
                                        <p:cTn id="26"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Workers’ Compensation</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24502"/>
            <a:ext cx="7162800"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FSM have the responsibility to:</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1808370"/>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182582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Call 911 if the injury is serious and requires emergency medical attention. </a:t>
            </a:r>
          </a:p>
        </p:txBody>
      </p:sp>
      <p:sp>
        <p:nvSpPr>
          <p:cNvPr id="22" name="Freeform 22"/>
          <p:cNvSpPr/>
          <p:nvPr/>
        </p:nvSpPr>
        <p:spPr>
          <a:xfrm rot="5400000">
            <a:off x="378765" y="2562829"/>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584847"/>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Notify AFSS within one hour of serious injuries.</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175683"/>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185517"/>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Provide the employee with W/C Claim Form (CA DWC-1) within 24 hours. If the employee does not return within 24 hours, the form must be mailed.</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8848" y="4328716"/>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434042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Complete and provide a Medical Authorization Form if employee requires medical treatment.</a:t>
            </a:r>
          </a:p>
        </p:txBody>
      </p:sp>
    </p:spTree>
    <p:extLst>
      <p:ext uri="{BB962C8B-B14F-4D97-AF65-F5344CB8AC3E}">
        <p14:creationId xmlns:p14="http://schemas.microsoft.com/office/powerpoint/2010/main" val="37567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Workers’ Compensation Cont.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24502"/>
            <a:ext cx="7162800"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Additional FSM responsibilities:</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1806849"/>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182582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Investigate injury ASAP and complete the Injury/Incident Investigation Report (ISTAR). </a:t>
            </a:r>
          </a:p>
        </p:txBody>
      </p:sp>
      <p:sp>
        <p:nvSpPr>
          <p:cNvPr id="22" name="Freeform 22"/>
          <p:cNvSpPr/>
          <p:nvPr/>
        </p:nvSpPr>
        <p:spPr>
          <a:xfrm rot="5400000">
            <a:off x="370156" y="2634578"/>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661047"/>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Immediately provide Claim Withdrawal Form to employee who choose not to seek medical attention.</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4623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496270"/>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Report Injury to Sedgwick immediately (within 24 hours) unless only first-aid is required, and the employee fills out the medical waiver claim.</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0156" y="46053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46452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Provide employee re-training if applicable.</a:t>
            </a:r>
          </a:p>
        </p:txBody>
      </p:sp>
    </p:spTree>
    <p:extLst>
      <p:ext uri="{BB962C8B-B14F-4D97-AF65-F5344CB8AC3E}">
        <p14:creationId xmlns:p14="http://schemas.microsoft.com/office/powerpoint/2010/main" val="23258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FMLA/CFRA Procedures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24502"/>
            <a:ext cx="7162800"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FSM should: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1785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18258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Identify a potential FMLA/CFRA absence. </a:t>
            </a:r>
          </a:p>
        </p:txBody>
      </p:sp>
      <p:sp>
        <p:nvSpPr>
          <p:cNvPr id="22" name="Freeform 22"/>
          <p:cNvSpPr/>
          <p:nvPr/>
        </p:nvSpPr>
        <p:spPr>
          <a:xfrm rot="5400000">
            <a:off x="370156" y="2395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429470"/>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Provide Notice of Eligibility, Employee Rights &amp; Responsibilities to employee (verbal notice is not sufficient). </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4623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496270"/>
            <a:ext cx="6629400" cy="153888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Provide the Health Care Provider Certification to employee:</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Manager completes Section l.</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Employee completes Section ll.</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Health Care provider completes Section </a:t>
            </a:r>
            <a:r>
              <a:rPr lang="en-US" sz="2000" spc="-57" dirty="0" err="1">
                <a:solidFill>
                  <a:srgbClr val="051D40"/>
                </a:solidFill>
                <a:latin typeface="Poppins"/>
                <a:ea typeface="Poppins"/>
                <a:cs typeface="Poppins"/>
                <a:sym typeface="Poppins"/>
              </a:rPr>
              <a:t>lll</a:t>
            </a:r>
            <a:r>
              <a:rPr lang="en-US" sz="2000" spc="-57" dirty="0">
                <a:solidFill>
                  <a:srgbClr val="051D40"/>
                </a:solidFill>
                <a:latin typeface="Poppins"/>
                <a:ea typeface="Poppins"/>
                <a:cs typeface="Poppins"/>
                <a:sym typeface="Poppins"/>
              </a:rPr>
              <a:t>.</a:t>
            </a:r>
          </a:p>
        </p:txBody>
      </p:sp>
    </p:spTree>
    <p:extLst>
      <p:ext uri="{BB962C8B-B14F-4D97-AF65-F5344CB8AC3E}">
        <p14:creationId xmlns:p14="http://schemas.microsoft.com/office/powerpoint/2010/main" val="3410199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FMLA/CFRA Procedures Cont.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24502"/>
            <a:ext cx="7162800"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Additional responsibilities:</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1785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1819870"/>
            <a:ext cx="6629400" cy="1846659"/>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Provide FMLA related documents for all employees absent more than 3 consecutive days (due to illness, worker’s comp injury, accident, </a:t>
            </a:r>
            <a:r>
              <a:rPr lang="en-US" sz="2000" spc="-57" dirty="0" err="1">
                <a:solidFill>
                  <a:srgbClr val="051D40"/>
                </a:solidFill>
                <a:latin typeface="Poppins"/>
                <a:ea typeface="Poppins"/>
                <a:cs typeface="Poppins"/>
                <a:sym typeface="Poppins"/>
              </a:rPr>
              <a:t>ect</a:t>
            </a:r>
            <a:r>
              <a:rPr lang="en-US" sz="2000" spc="-57" dirty="0">
                <a:solidFill>
                  <a:srgbClr val="051D40"/>
                </a:solidFill>
                <a:latin typeface="Poppins"/>
                <a:ea typeface="Poppins"/>
                <a:cs typeface="Poppins"/>
                <a:sym typeface="Poppins"/>
              </a:rPr>
              <a:t>.)</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Disseminate Leave packet for absences over 20 consecutive days.</a:t>
            </a:r>
          </a:p>
          <a:p>
            <a:pPr>
              <a:spcBef>
                <a:spcPct val="0"/>
              </a:spcBef>
            </a:pPr>
            <a:r>
              <a:rPr lang="en-US" sz="2000" spc="-57" dirty="0">
                <a:solidFill>
                  <a:srgbClr val="051D40"/>
                </a:solidFill>
                <a:latin typeface="Poppins"/>
                <a:ea typeface="Poppins"/>
                <a:cs typeface="Poppins"/>
                <a:sym typeface="Poppins"/>
              </a:rPr>
              <a:t> </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5160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554611"/>
            <a:ext cx="6629400" cy="2769989"/>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When requesting FMLA protection to care for family, qualifying members include:</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Parent.</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Spouse/State-Registered Same Sex Domestic Partner.</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Child (under 18 years old)</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Child over 18 years incapable of self-care (requires a separate form to be completed by physician).</a:t>
            </a:r>
          </a:p>
        </p:txBody>
      </p:sp>
    </p:spTree>
    <p:extLst>
      <p:ext uri="{BB962C8B-B14F-4D97-AF65-F5344CB8AC3E}">
        <p14:creationId xmlns:p14="http://schemas.microsoft.com/office/powerpoint/2010/main" val="3323825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8013862" y="-1"/>
            <a:ext cx="2518386" cy="7772401"/>
            <a:chOff x="0" y="0"/>
            <a:chExt cx="1044090" cy="2875472"/>
          </a:xfrm>
        </p:grpSpPr>
        <p:sp>
          <p:nvSpPr>
            <p:cNvPr id="3" name="Freeform 3"/>
            <p:cNvSpPr/>
            <p:nvPr/>
          </p:nvSpPr>
          <p:spPr>
            <a:xfrm>
              <a:off x="0" y="0"/>
              <a:ext cx="1044090" cy="2875472"/>
            </a:xfrm>
            <a:custGeom>
              <a:avLst/>
              <a:gdLst/>
              <a:ahLst/>
              <a:cxnLst/>
              <a:rect l="l" t="t" r="r" b="b"/>
              <a:pathLst>
                <a:path w="1044090" h="2875472">
                  <a:moveTo>
                    <a:pt x="0" y="0"/>
                  </a:moveTo>
                  <a:lnTo>
                    <a:pt x="1044090" y="0"/>
                  </a:lnTo>
                  <a:lnTo>
                    <a:pt x="1044090" y="2875472"/>
                  </a:lnTo>
                  <a:lnTo>
                    <a:pt x="0" y="2875472"/>
                  </a:lnTo>
                  <a:close/>
                </a:path>
              </a:pathLst>
            </a:custGeom>
            <a:solidFill>
              <a:srgbClr val="145DA0"/>
            </a:solidFill>
            <a:ln cap="sq">
              <a:noFill/>
              <a:prstDash val="solid"/>
              <a:miter/>
            </a:ln>
          </p:spPr>
          <p:txBody>
            <a:bodyPr/>
            <a:lstStyle/>
            <a:p>
              <a:endParaRPr lang="en-US"/>
            </a:p>
          </p:txBody>
        </p:sp>
        <p:sp>
          <p:nvSpPr>
            <p:cNvPr id="4" name="TextBox 4"/>
            <p:cNvSpPr txBox="1"/>
            <p:nvPr/>
          </p:nvSpPr>
          <p:spPr>
            <a:xfrm>
              <a:off x="0" y="-38100"/>
              <a:ext cx="1044090" cy="2913572"/>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57200" y="152400"/>
            <a:ext cx="3735531" cy="1159805"/>
          </a:xfrm>
          <a:prstGeom prst="rect">
            <a:avLst/>
          </a:prstGeom>
        </p:spPr>
        <p:txBody>
          <a:bodyPr wrap="square" lIns="0" tIns="0" rIns="0" bIns="0" rtlCol="0" anchor="t">
            <a:spAutoFit/>
          </a:bodyPr>
          <a:lstStyle/>
          <a:p>
            <a:pPr>
              <a:lnSpc>
                <a:spcPts val="10248"/>
              </a:lnSpc>
              <a:spcBef>
                <a:spcPct val="0"/>
              </a:spcBef>
            </a:pPr>
            <a:r>
              <a:rPr lang="en-US" sz="4800" dirty="0">
                <a:solidFill>
                  <a:srgbClr val="051D40"/>
                </a:solidFill>
                <a:latin typeface="Open Sans Extra Bold"/>
                <a:ea typeface="Open Sans Extra Bold"/>
                <a:cs typeface="Open Sans Extra Bold"/>
                <a:sym typeface="Open Sans Extra Bold"/>
              </a:rPr>
              <a:t>Overview</a:t>
            </a:r>
          </a:p>
        </p:txBody>
      </p:sp>
      <p:grpSp>
        <p:nvGrpSpPr>
          <p:cNvPr id="6" name="Group 6"/>
          <p:cNvGrpSpPr/>
          <p:nvPr/>
        </p:nvGrpSpPr>
        <p:grpSpPr>
          <a:xfrm>
            <a:off x="-2885379" y="-3080509"/>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1551180"/>
            <a:ext cx="5440766"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Progressive discipline is the process to improve employee performance through steps and measures.</a:t>
            </a:r>
          </a:p>
        </p:txBody>
      </p:sp>
      <p:grpSp>
        <p:nvGrpSpPr>
          <p:cNvPr id="34" name="Group 33">
            <a:extLst>
              <a:ext uri="{FF2B5EF4-FFF2-40B4-BE49-F238E27FC236}">
                <a16:creationId xmlns:a16="http://schemas.microsoft.com/office/drawing/2014/main" id="{495779E3-AEDE-AE9A-D031-3A9966D00A1C}"/>
              </a:ext>
            </a:extLst>
          </p:cNvPr>
          <p:cNvGrpSpPr/>
          <p:nvPr/>
        </p:nvGrpSpPr>
        <p:grpSpPr>
          <a:xfrm>
            <a:off x="457200" y="3505200"/>
            <a:ext cx="5971149" cy="3684358"/>
            <a:chOff x="2838681" y="4647971"/>
            <a:chExt cx="8036135" cy="3684358"/>
          </a:xfrm>
        </p:grpSpPr>
        <p:sp>
          <p:nvSpPr>
            <p:cNvPr id="17" name="TextBox 17"/>
            <p:cNvSpPr txBox="1"/>
            <p:nvPr/>
          </p:nvSpPr>
          <p:spPr>
            <a:xfrm>
              <a:off x="2967480" y="4647971"/>
              <a:ext cx="5972616" cy="470898"/>
            </a:xfrm>
            <a:prstGeom prst="rect">
              <a:avLst/>
            </a:prstGeom>
          </p:spPr>
          <p:txBody>
            <a:bodyPr wrap="square" lIns="0" tIns="0" rIns="0" bIns="0" rtlCol="0" anchor="t">
              <a:spAutoFit/>
            </a:bodyPr>
            <a:lstStyle/>
            <a:p>
              <a:pPr>
                <a:lnSpc>
                  <a:spcPts val="3995"/>
                </a:lnSpc>
                <a:spcBef>
                  <a:spcPct val="0"/>
                </a:spcBef>
              </a:pPr>
              <a:r>
                <a:rPr lang="en-US" sz="2400" spc="-57" dirty="0">
                  <a:solidFill>
                    <a:srgbClr val="051D40"/>
                  </a:solidFill>
                  <a:latin typeface="Poppins"/>
                  <a:ea typeface="Poppins"/>
                  <a:cs typeface="Poppins"/>
                  <a:sym typeface="Poppins"/>
                </a:rPr>
                <a:t>This training will discuss:</a:t>
              </a:r>
            </a:p>
          </p:txBody>
        </p:sp>
        <p:sp>
          <p:nvSpPr>
            <p:cNvPr id="19" name="Freeform 19"/>
            <p:cNvSpPr/>
            <p:nvPr/>
          </p:nvSpPr>
          <p:spPr>
            <a:xfrm rot="5400000">
              <a:off x="2809883" y="5348703"/>
              <a:ext cx="510937" cy="453341"/>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3453993" y="5273478"/>
              <a:ext cx="5480840" cy="456535"/>
            </a:xfrm>
            <a:prstGeom prst="rect">
              <a:avLst/>
            </a:prstGeom>
          </p:spPr>
          <p:txBody>
            <a:bodyPr wrap="square" lIns="0" tIns="0" rIns="0" bIns="0" rtlCol="0" anchor="t">
              <a:spAutoFit/>
            </a:bodyPr>
            <a:lstStyle/>
            <a:p>
              <a:pPr>
                <a:lnSpc>
                  <a:spcPts val="3995"/>
                </a:lnSpc>
                <a:spcBef>
                  <a:spcPct val="0"/>
                </a:spcBef>
              </a:pPr>
              <a:r>
                <a:rPr lang="en-US" sz="2000" spc="-57" dirty="0">
                  <a:solidFill>
                    <a:srgbClr val="051D40"/>
                  </a:solidFill>
                  <a:latin typeface="Poppins"/>
                  <a:ea typeface="Poppins"/>
                  <a:cs typeface="Poppins"/>
                  <a:sym typeface="Poppins"/>
                </a:rPr>
                <a:t>What is progressive discipline.</a:t>
              </a:r>
            </a:p>
          </p:txBody>
        </p:sp>
        <p:sp>
          <p:nvSpPr>
            <p:cNvPr id="22" name="Freeform 22"/>
            <p:cNvSpPr/>
            <p:nvPr/>
          </p:nvSpPr>
          <p:spPr>
            <a:xfrm rot="5400000">
              <a:off x="2809883" y="5973940"/>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3453993" y="5898715"/>
              <a:ext cx="7004840" cy="456535"/>
            </a:xfrm>
            <a:prstGeom prst="rect">
              <a:avLst/>
            </a:prstGeom>
          </p:spPr>
          <p:txBody>
            <a:bodyPr wrap="square" lIns="0" tIns="0" rIns="0" bIns="0" rtlCol="0" anchor="t">
              <a:spAutoFit/>
            </a:bodyPr>
            <a:lstStyle/>
            <a:p>
              <a:pPr>
                <a:lnSpc>
                  <a:spcPts val="3995"/>
                </a:lnSpc>
                <a:spcBef>
                  <a:spcPct val="0"/>
                </a:spcBef>
              </a:pPr>
              <a:r>
                <a:rPr lang="en-US" sz="2000" spc="-57" dirty="0">
                  <a:solidFill>
                    <a:srgbClr val="051D40"/>
                  </a:solidFill>
                  <a:latin typeface="Poppins"/>
                  <a:ea typeface="Poppins"/>
                  <a:cs typeface="Poppins"/>
                  <a:sym typeface="Poppins"/>
                </a:rPr>
                <a:t>Informal counseling and training forms.</a:t>
              </a:r>
            </a:p>
          </p:txBody>
        </p:sp>
        <p:sp>
          <p:nvSpPr>
            <p:cNvPr id="25" name="Freeform 25"/>
            <p:cNvSpPr/>
            <p:nvPr/>
          </p:nvSpPr>
          <p:spPr>
            <a:xfrm rot="5400000">
              <a:off x="2809883" y="6599447"/>
              <a:ext cx="510937" cy="453341"/>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6"/>
            <p:cNvSpPr txBox="1"/>
            <p:nvPr/>
          </p:nvSpPr>
          <p:spPr>
            <a:xfrm>
              <a:off x="3453993" y="6524221"/>
              <a:ext cx="7420823" cy="456535"/>
            </a:xfrm>
            <a:prstGeom prst="rect">
              <a:avLst/>
            </a:prstGeom>
          </p:spPr>
          <p:txBody>
            <a:bodyPr wrap="square" lIns="0" tIns="0" rIns="0" bIns="0" rtlCol="0" anchor="t">
              <a:spAutoFit/>
            </a:bodyPr>
            <a:lstStyle/>
            <a:p>
              <a:pPr>
                <a:lnSpc>
                  <a:spcPts val="3995"/>
                </a:lnSpc>
                <a:spcBef>
                  <a:spcPct val="0"/>
                </a:spcBef>
              </a:pPr>
              <a:r>
                <a:rPr lang="en-US" sz="2000" spc="-57" dirty="0">
                  <a:solidFill>
                    <a:srgbClr val="051D40"/>
                  </a:solidFill>
                  <a:latin typeface="Poppins"/>
                  <a:ea typeface="Poppins"/>
                  <a:cs typeface="Poppins"/>
                  <a:sym typeface="Poppins"/>
                </a:rPr>
                <a:t>Key policies every manager should know.</a:t>
              </a:r>
            </a:p>
          </p:txBody>
        </p:sp>
        <p:sp>
          <p:nvSpPr>
            <p:cNvPr id="28" name="Freeform 28"/>
            <p:cNvSpPr/>
            <p:nvPr/>
          </p:nvSpPr>
          <p:spPr>
            <a:xfrm rot="5400000">
              <a:off x="2809883" y="7224684"/>
              <a:ext cx="510937" cy="453341"/>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TextBox 29"/>
            <p:cNvSpPr txBox="1"/>
            <p:nvPr/>
          </p:nvSpPr>
          <p:spPr>
            <a:xfrm>
              <a:off x="3453413" y="7149458"/>
              <a:ext cx="6563910" cy="456535"/>
            </a:xfrm>
            <a:prstGeom prst="rect">
              <a:avLst/>
            </a:prstGeom>
          </p:spPr>
          <p:txBody>
            <a:bodyPr wrap="square" lIns="0" tIns="0" rIns="0" bIns="0" rtlCol="0" anchor="t">
              <a:spAutoFit/>
            </a:bodyPr>
            <a:lstStyle/>
            <a:p>
              <a:pPr>
                <a:lnSpc>
                  <a:spcPts val="3995"/>
                </a:lnSpc>
                <a:spcBef>
                  <a:spcPct val="0"/>
                </a:spcBef>
              </a:pPr>
              <a:r>
                <a:rPr lang="en-US" sz="2000" spc="-57" dirty="0">
                  <a:solidFill>
                    <a:srgbClr val="051D40"/>
                  </a:solidFill>
                  <a:latin typeface="Poppins"/>
                  <a:ea typeface="Poppins"/>
                  <a:cs typeface="Poppins"/>
                  <a:sym typeface="Poppins"/>
                </a:rPr>
                <a:t>Composing effective Incident Logs.</a:t>
              </a:r>
            </a:p>
          </p:txBody>
        </p:sp>
        <p:sp>
          <p:nvSpPr>
            <p:cNvPr id="31" name="Freeform 31"/>
            <p:cNvSpPr/>
            <p:nvPr/>
          </p:nvSpPr>
          <p:spPr>
            <a:xfrm rot="5400000">
              <a:off x="2809883" y="7850190"/>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32"/>
            <p:cNvSpPr txBox="1"/>
            <p:nvPr/>
          </p:nvSpPr>
          <p:spPr>
            <a:xfrm>
              <a:off x="3453993" y="7774965"/>
              <a:ext cx="6395241" cy="456535"/>
            </a:xfrm>
            <a:prstGeom prst="rect">
              <a:avLst/>
            </a:prstGeom>
          </p:spPr>
          <p:txBody>
            <a:bodyPr wrap="square" lIns="0" tIns="0" rIns="0" bIns="0" rtlCol="0" anchor="t">
              <a:spAutoFit/>
            </a:bodyPr>
            <a:lstStyle/>
            <a:p>
              <a:pPr>
                <a:lnSpc>
                  <a:spcPts val="3995"/>
                </a:lnSpc>
                <a:spcBef>
                  <a:spcPct val="0"/>
                </a:spcBef>
              </a:pPr>
              <a:r>
                <a:rPr lang="en-US" sz="2000" spc="-57" dirty="0">
                  <a:solidFill>
                    <a:srgbClr val="051D40"/>
                  </a:solidFill>
                  <a:latin typeface="Poppins"/>
                  <a:ea typeface="Poppins"/>
                  <a:cs typeface="Poppins"/>
                  <a:sym typeface="Poppins"/>
                </a:rPr>
                <a:t>H/R Disciplinary Actions Flow Chart.</a:t>
              </a:r>
            </a:p>
          </p:txBody>
        </p:sp>
      </p:grpSp>
      <p:cxnSp>
        <p:nvCxnSpPr>
          <p:cNvPr id="37" name="Straight Connector 36">
            <a:extLst>
              <a:ext uri="{FF2B5EF4-FFF2-40B4-BE49-F238E27FC236}">
                <a16:creationId xmlns:a16="http://schemas.microsoft.com/office/drawing/2014/main" id="{AEA4EE79-8737-89F9-C294-5BD039CB3247}"/>
              </a:ext>
            </a:extLst>
          </p:cNvPr>
          <p:cNvCxnSpPr>
            <a:cxnSpLocks/>
          </p:cNvCxnSpPr>
          <p:nvPr/>
        </p:nvCxnSpPr>
        <p:spPr>
          <a:xfrm>
            <a:off x="473253" y="3124200"/>
            <a:ext cx="547034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F11A0E0-A9A6-F563-CA58-99060E531BD4}"/>
              </a:ext>
            </a:extLst>
          </p:cNvPr>
          <p:cNvPicPr>
            <a:picLocks noChangeAspect="1"/>
          </p:cNvPicPr>
          <p:nvPr/>
        </p:nvPicPr>
        <p:blipFill rotWithShape="1">
          <a:blip r:embed="rId5"/>
          <a:srcRect l="7783" r="8837"/>
          <a:stretch/>
        </p:blipFill>
        <p:spPr>
          <a:xfrm>
            <a:off x="6400800" y="381002"/>
            <a:ext cx="3735531" cy="70103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What is an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20341"/>
            <a:ext cx="7162800" cy="1846659"/>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An Incident Record is not a disciplinary document, but a training tool used to identify errors in the employee’s performance or behavior and provide coaching and counseling for corrective action:</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614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630811"/>
            <a:ext cx="6629400" cy="1231106"/>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Incident Records are used to:</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Document problems in your cafeteria.</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Document concerns about performance.</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Record informal or verbal counseling.</a:t>
            </a:r>
          </a:p>
        </p:txBody>
      </p:sp>
      <p:sp>
        <p:nvSpPr>
          <p:cNvPr id="15" name="TextBox 23">
            <a:extLst>
              <a:ext uri="{FF2B5EF4-FFF2-40B4-BE49-F238E27FC236}">
                <a16:creationId xmlns:a16="http://schemas.microsoft.com/office/drawing/2014/main" id="{2D52C798-FDB4-1125-9B5C-846D8515297C}"/>
              </a:ext>
            </a:extLst>
          </p:cNvPr>
          <p:cNvSpPr txBox="1"/>
          <p:nvPr/>
        </p:nvSpPr>
        <p:spPr>
          <a:xfrm>
            <a:off x="914400" y="5328047"/>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With no evidence of counseling, it will be difficult to impose discipline in the future. </a:t>
            </a:r>
            <a:endParaRPr lang="en-US" sz="2000" b="1" spc="-57" dirty="0">
              <a:solidFill>
                <a:srgbClr val="051D40"/>
              </a:solidFill>
              <a:latin typeface="Poppins"/>
              <a:ea typeface="Poppins"/>
              <a:cs typeface="Poppins"/>
              <a:sym typeface="Poppins"/>
            </a:endParaRPr>
          </a:p>
        </p:txBody>
      </p:sp>
    </p:spTree>
    <p:extLst>
      <p:ext uri="{BB962C8B-B14F-4D97-AF65-F5344CB8AC3E}">
        <p14:creationId xmlns:p14="http://schemas.microsoft.com/office/powerpoint/2010/main" val="422968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Issuing an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An Incident Record can be issued by an employee in a supervisory position such as:</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166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2068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Food Services Manager </a:t>
            </a:r>
          </a:p>
        </p:txBody>
      </p:sp>
      <p:sp>
        <p:nvSpPr>
          <p:cNvPr id="22" name="Freeform 22"/>
          <p:cNvSpPr/>
          <p:nvPr/>
        </p:nvSpPr>
        <p:spPr>
          <a:xfrm rot="5400000">
            <a:off x="370156" y="2852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889647"/>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Senior Food Services Worker</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3538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57247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Area Food Services Supervisor</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0156" y="41481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41910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Human Resources Personnel</a:t>
            </a:r>
          </a:p>
        </p:txBody>
      </p:sp>
      <p:sp>
        <p:nvSpPr>
          <p:cNvPr id="15" name="TextBox 23">
            <a:extLst>
              <a:ext uri="{FF2B5EF4-FFF2-40B4-BE49-F238E27FC236}">
                <a16:creationId xmlns:a16="http://schemas.microsoft.com/office/drawing/2014/main" id="{1C2EC0AB-E7F2-1C32-0EF0-479A0DF4E632}"/>
              </a:ext>
            </a:extLst>
          </p:cNvPr>
          <p:cNvSpPr txBox="1"/>
          <p:nvPr/>
        </p:nvSpPr>
        <p:spPr>
          <a:xfrm>
            <a:off x="914400" y="4950023"/>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This document is confidential and is not to be shared with other employees in the cafeteria.</a:t>
            </a:r>
          </a:p>
        </p:txBody>
      </p:sp>
    </p:spTree>
    <p:extLst>
      <p:ext uri="{BB962C8B-B14F-4D97-AF65-F5344CB8AC3E}">
        <p14:creationId xmlns:p14="http://schemas.microsoft.com/office/powerpoint/2010/main" val="3388539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Types of Incidents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Records are issued when the following types of incidents occur in the cafeteria:</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166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20682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Insubordination:</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Verbal refusal to follow directions. </a:t>
            </a:r>
          </a:p>
        </p:txBody>
      </p:sp>
      <p:sp>
        <p:nvSpPr>
          <p:cNvPr id="22" name="Freeform 22"/>
          <p:cNvSpPr/>
          <p:nvPr/>
        </p:nvSpPr>
        <p:spPr>
          <a:xfrm rot="5400000">
            <a:off x="370156" y="3157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191470"/>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Willful Disobedience:</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Failure to carry out directive that has been clearly explained and understood by the employee.</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44529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449282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Dereliction of Duty/Inattention to Duty:</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Not paying attention to his/her duties.</a:t>
            </a:r>
          </a:p>
        </p:txBody>
      </p:sp>
    </p:spTree>
    <p:extLst>
      <p:ext uri="{BB962C8B-B14F-4D97-AF65-F5344CB8AC3E}">
        <p14:creationId xmlns:p14="http://schemas.microsoft.com/office/powerpoint/2010/main" val="217200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Additional Incident Types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Records are issued when the following types of incidents occur in the cafeteria:</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1669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206823"/>
            <a:ext cx="6629400" cy="153888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Discourteous, abusive or threatening treatment of employees/students:</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Using profanity or touching a student’s hand to stop him/her from grabbing an apple during lunch service. </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2">
            <a:extLst>
              <a:ext uri="{FF2B5EF4-FFF2-40B4-BE49-F238E27FC236}">
                <a16:creationId xmlns:a16="http://schemas.microsoft.com/office/drawing/2014/main" id="{5E623456-1BC4-8E05-9BBD-BCFF753E3CB3}"/>
              </a:ext>
            </a:extLst>
          </p:cNvPr>
          <p:cNvSpPr/>
          <p:nvPr/>
        </p:nvSpPr>
        <p:spPr>
          <a:xfrm rot="5400000">
            <a:off x="370156" y="40719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4108847"/>
            <a:ext cx="6629400" cy="923330"/>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Frequent unexcused absence/tardy:</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No Show/No Call or consistent pattern of unexcused absences or tardiness.</a:t>
            </a:r>
          </a:p>
        </p:txBody>
      </p:sp>
    </p:spTree>
    <p:extLst>
      <p:ext uri="{BB962C8B-B14F-4D97-AF65-F5344CB8AC3E}">
        <p14:creationId xmlns:p14="http://schemas.microsoft.com/office/powerpoint/2010/main" val="4036406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Completing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key to a successful Incident Record is to document the incident with specific details of the event.</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30051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3045023"/>
            <a:ext cx="6629400" cy="307777"/>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When: </a:t>
            </a:r>
            <a:r>
              <a:rPr lang="en-US" sz="2000" spc="-57" dirty="0">
                <a:solidFill>
                  <a:srgbClr val="051D40"/>
                </a:solidFill>
                <a:latin typeface="Poppins"/>
                <a:ea typeface="Poppins"/>
                <a:cs typeface="Poppins"/>
                <a:sym typeface="Poppins"/>
              </a:rPr>
              <a:t>Specific date and time, ex. 08/29/24 at 7:00am </a:t>
            </a:r>
          </a:p>
        </p:txBody>
      </p:sp>
      <p:sp>
        <p:nvSpPr>
          <p:cNvPr id="22" name="Freeform 22"/>
          <p:cNvSpPr/>
          <p:nvPr/>
        </p:nvSpPr>
        <p:spPr>
          <a:xfrm rot="5400000">
            <a:off x="370156" y="3614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657600"/>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Who: </a:t>
            </a:r>
            <a:r>
              <a:rPr lang="en-US" sz="2000" spc="-57" dirty="0">
                <a:solidFill>
                  <a:srgbClr val="051D40"/>
                </a:solidFill>
                <a:latin typeface="Poppins"/>
                <a:ea typeface="Poppins"/>
                <a:cs typeface="Poppins"/>
                <a:sym typeface="Poppins"/>
              </a:rPr>
              <a:t>Provide full name of employee and anyone else involved (student, coworkers, etc.)</a:t>
            </a:r>
          </a:p>
        </p:txBody>
      </p:sp>
      <p:sp>
        <p:nvSpPr>
          <p:cNvPr id="2" name="Freeform 22">
            <a:extLst>
              <a:ext uri="{FF2B5EF4-FFF2-40B4-BE49-F238E27FC236}">
                <a16:creationId xmlns:a16="http://schemas.microsoft.com/office/drawing/2014/main" id="{5E623456-1BC4-8E05-9BBD-BCFF753E3CB3}"/>
              </a:ext>
            </a:extLst>
          </p:cNvPr>
          <p:cNvSpPr/>
          <p:nvPr/>
        </p:nvSpPr>
        <p:spPr>
          <a:xfrm rot="5400000">
            <a:off x="370156" y="45291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4569023"/>
            <a:ext cx="6629400" cy="307777"/>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Where: </a:t>
            </a:r>
            <a:r>
              <a:rPr lang="en-US" sz="2000" spc="-57" dirty="0">
                <a:solidFill>
                  <a:srgbClr val="051D40"/>
                </a:solidFill>
                <a:latin typeface="Poppins"/>
                <a:ea typeface="Poppins"/>
                <a:cs typeface="Poppins"/>
                <a:sym typeface="Poppins"/>
              </a:rPr>
              <a:t>POS line/cashier #3</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0156" y="5138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5181600"/>
            <a:ext cx="6629400" cy="923330"/>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What: </a:t>
            </a:r>
            <a:r>
              <a:rPr lang="en-US" sz="2000" spc="-57" dirty="0">
                <a:solidFill>
                  <a:srgbClr val="051D40"/>
                </a:solidFill>
                <a:latin typeface="Poppins"/>
                <a:ea typeface="Poppins"/>
                <a:cs typeface="Poppins"/>
                <a:sym typeface="Poppins"/>
              </a:rPr>
              <a:t>Describe what happened</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Objectively (behaviors)</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Not Subjectively (attitudes)</a:t>
            </a:r>
          </a:p>
        </p:txBody>
      </p:sp>
      <p:sp>
        <p:nvSpPr>
          <p:cNvPr id="15" name="TextBox 23">
            <a:extLst>
              <a:ext uri="{FF2B5EF4-FFF2-40B4-BE49-F238E27FC236}">
                <a16:creationId xmlns:a16="http://schemas.microsoft.com/office/drawing/2014/main" id="{1C2EC0AB-E7F2-1C32-0EF0-479A0DF4E632}"/>
              </a:ext>
            </a:extLst>
          </p:cNvPr>
          <p:cNvSpPr txBox="1"/>
          <p:nvPr/>
        </p:nvSpPr>
        <p:spPr>
          <a:xfrm>
            <a:off x="457200" y="2553097"/>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Identify the 4 “W”s and How:</a:t>
            </a:r>
          </a:p>
        </p:txBody>
      </p:sp>
      <p:sp>
        <p:nvSpPr>
          <p:cNvPr id="18" name="Freeform 22">
            <a:extLst>
              <a:ext uri="{FF2B5EF4-FFF2-40B4-BE49-F238E27FC236}">
                <a16:creationId xmlns:a16="http://schemas.microsoft.com/office/drawing/2014/main" id="{442D2794-F978-D183-DD2E-6427C80D7D26}"/>
              </a:ext>
            </a:extLst>
          </p:cNvPr>
          <p:cNvSpPr/>
          <p:nvPr/>
        </p:nvSpPr>
        <p:spPr>
          <a:xfrm rot="5400000">
            <a:off x="370156" y="63579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3">
            <a:extLst>
              <a:ext uri="{FF2B5EF4-FFF2-40B4-BE49-F238E27FC236}">
                <a16:creationId xmlns:a16="http://schemas.microsoft.com/office/drawing/2014/main" id="{0607012E-3C0A-DD79-4FEB-412E352F30D8}"/>
              </a:ext>
            </a:extLst>
          </p:cNvPr>
          <p:cNvSpPr txBox="1"/>
          <p:nvPr/>
        </p:nvSpPr>
        <p:spPr>
          <a:xfrm>
            <a:off x="914400" y="6394847"/>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How: </a:t>
            </a:r>
            <a:r>
              <a:rPr lang="en-US" sz="2000" spc="-57" dirty="0">
                <a:solidFill>
                  <a:srgbClr val="051D40"/>
                </a:solidFill>
                <a:latin typeface="Poppins"/>
                <a:ea typeface="Poppins"/>
                <a:cs typeface="Poppins"/>
                <a:sym typeface="Poppins"/>
              </a:rPr>
              <a:t>What impact did behavior have on cafeteria operations?</a:t>
            </a:r>
          </a:p>
        </p:txBody>
      </p:sp>
    </p:spTree>
    <p:extLst>
      <p:ext uri="{BB962C8B-B14F-4D97-AF65-F5344CB8AC3E}">
        <p14:creationId xmlns:p14="http://schemas.microsoft.com/office/powerpoint/2010/main" val="1982767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73152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Paddle Activity #4</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086600" cy="2215991"/>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Select the correct answer:</a:t>
            </a:r>
          </a:p>
          <a:p>
            <a:pPr>
              <a:spcBef>
                <a:spcPct val="0"/>
              </a:spcBef>
            </a:pPr>
            <a:r>
              <a:rPr lang="en-US" sz="2400" spc="-57" dirty="0">
                <a:solidFill>
                  <a:srgbClr val="051D40"/>
                </a:solidFill>
                <a:latin typeface="Poppins"/>
                <a:ea typeface="Poppins"/>
                <a:cs typeface="Poppins"/>
                <a:sym typeface="Poppins"/>
              </a:rPr>
              <a:t>The 4 “W”s are </a:t>
            </a:r>
          </a:p>
          <a:p>
            <a:pPr marL="628193" lvl="1" indent="-342900">
              <a:spcBef>
                <a:spcPct val="0"/>
              </a:spcBef>
              <a:buFont typeface="Wingdings" panose="05000000000000000000" pitchFamily="2" charset="2"/>
              <a:buChar char="ü"/>
            </a:pPr>
            <a:r>
              <a:rPr lang="en-US" sz="2400" spc="-57" dirty="0">
                <a:solidFill>
                  <a:srgbClr val="051D40"/>
                </a:solidFill>
                <a:latin typeface="Poppins"/>
                <a:ea typeface="Poppins"/>
                <a:cs typeface="Poppins"/>
                <a:sym typeface="Poppins"/>
              </a:rPr>
              <a:t>When</a:t>
            </a:r>
          </a:p>
          <a:p>
            <a:pPr marL="628193" lvl="1" indent="-342900">
              <a:spcBef>
                <a:spcPct val="0"/>
              </a:spcBef>
              <a:buFont typeface="Wingdings" panose="05000000000000000000" pitchFamily="2" charset="2"/>
              <a:buChar char="ü"/>
            </a:pPr>
            <a:r>
              <a:rPr lang="en-US" sz="2400" spc="-57" dirty="0">
                <a:solidFill>
                  <a:srgbClr val="051D40"/>
                </a:solidFill>
                <a:latin typeface="Poppins"/>
                <a:ea typeface="Poppins"/>
                <a:cs typeface="Poppins"/>
                <a:sym typeface="Poppins"/>
              </a:rPr>
              <a:t>Who</a:t>
            </a:r>
          </a:p>
          <a:p>
            <a:pPr marL="628193" lvl="1" indent="-342900">
              <a:spcBef>
                <a:spcPct val="0"/>
              </a:spcBef>
              <a:buFont typeface="Wingdings" panose="05000000000000000000" pitchFamily="2" charset="2"/>
              <a:buChar char="ü"/>
            </a:pPr>
            <a:r>
              <a:rPr lang="en-US" sz="2400" spc="-57" dirty="0">
                <a:solidFill>
                  <a:srgbClr val="051D40"/>
                </a:solidFill>
                <a:latin typeface="Poppins"/>
                <a:ea typeface="Poppins"/>
                <a:cs typeface="Poppins"/>
                <a:sym typeface="Poppins"/>
              </a:rPr>
              <a:t>Where</a:t>
            </a:r>
          </a:p>
          <a:p>
            <a:pPr marL="628193" lvl="1" indent="-342900">
              <a:spcBef>
                <a:spcPct val="0"/>
              </a:spcBef>
              <a:buFont typeface="Wingdings" panose="05000000000000000000" pitchFamily="2" charset="2"/>
              <a:buChar char="ü"/>
            </a:pPr>
            <a:r>
              <a:rPr lang="en-US" sz="2400" spc="-57" dirty="0">
                <a:solidFill>
                  <a:srgbClr val="051D40"/>
                </a:solidFill>
                <a:latin typeface="Poppins"/>
                <a:ea typeface="Poppins"/>
                <a:cs typeface="Poppins"/>
                <a:sym typeface="Poppins"/>
              </a:rPr>
              <a:t>????</a:t>
            </a:r>
          </a:p>
        </p:txBody>
      </p:sp>
      <p:grpSp>
        <p:nvGrpSpPr>
          <p:cNvPr id="19" name="Group 18">
            <a:extLst>
              <a:ext uri="{FF2B5EF4-FFF2-40B4-BE49-F238E27FC236}">
                <a16:creationId xmlns:a16="http://schemas.microsoft.com/office/drawing/2014/main" id="{BFF924B8-1DC9-8951-606E-857673186807}"/>
              </a:ext>
            </a:extLst>
          </p:cNvPr>
          <p:cNvGrpSpPr/>
          <p:nvPr/>
        </p:nvGrpSpPr>
        <p:grpSpPr>
          <a:xfrm>
            <a:off x="495300" y="3742679"/>
            <a:ext cx="2705100" cy="1469265"/>
            <a:chOff x="495300" y="3742679"/>
            <a:chExt cx="2705100" cy="1469265"/>
          </a:xfrm>
        </p:grpSpPr>
        <p:sp>
          <p:nvSpPr>
            <p:cNvPr id="4" name="Rectangle: Rounded Corners 3">
              <a:extLst>
                <a:ext uri="{FF2B5EF4-FFF2-40B4-BE49-F238E27FC236}">
                  <a16:creationId xmlns:a16="http://schemas.microsoft.com/office/drawing/2014/main" id="{4891BB23-6539-530B-EA9B-62E5BF2DCA47}"/>
                </a:ext>
              </a:extLst>
            </p:cNvPr>
            <p:cNvSpPr/>
            <p:nvPr/>
          </p:nvSpPr>
          <p:spPr>
            <a:xfrm>
              <a:off x="495300" y="3742679"/>
              <a:ext cx="2705100" cy="1469265"/>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4348F0-B0C6-2A7D-431A-8415081F2FB2}"/>
                </a:ext>
              </a:extLst>
            </p:cNvPr>
            <p:cNvSpPr txBox="1"/>
            <p:nvPr/>
          </p:nvSpPr>
          <p:spPr>
            <a:xfrm>
              <a:off x="495300" y="4107359"/>
              <a:ext cx="2705100" cy="769441"/>
            </a:xfrm>
            <a:prstGeom prst="rect">
              <a:avLst/>
            </a:prstGeom>
            <a:noFill/>
          </p:spPr>
          <p:txBody>
            <a:bodyPr wrap="square" rtlCol="0">
              <a:spAutoFit/>
            </a:bodyPr>
            <a:lstStyle/>
            <a:p>
              <a:pPr algn="ctr"/>
              <a:r>
                <a:rPr lang="en-US" sz="4400" b="1" dirty="0">
                  <a:solidFill>
                    <a:schemeClr val="bg1"/>
                  </a:solidFill>
                  <a:latin typeface="Poppins" panose="00000500000000000000" pitchFamily="2" charset="0"/>
                  <a:cs typeface="Poppins" panose="00000500000000000000" pitchFamily="2" charset="0"/>
                </a:rPr>
                <a:t>What</a:t>
              </a:r>
            </a:p>
          </p:txBody>
        </p:sp>
      </p:grpSp>
      <p:grpSp>
        <p:nvGrpSpPr>
          <p:cNvPr id="13" name="Group 6">
            <a:extLst>
              <a:ext uri="{FF2B5EF4-FFF2-40B4-BE49-F238E27FC236}">
                <a16:creationId xmlns:a16="http://schemas.microsoft.com/office/drawing/2014/main" id="{CF68E130-9E41-1892-2315-09B21D82841C}"/>
              </a:ext>
            </a:extLst>
          </p:cNvPr>
          <p:cNvGrpSpPr/>
          <p:nvPr/>
        </p:nvGrpSpPr>
        <p:grpSpPr>
          <a:xfrm>
            <a:off x="9142269" y="7161069"/>
            <a:ext cx="3735531" cy="3735531"/>
            <a:chOff x="0" y="0"/>
            <a:chExt cx="812800" cy="812800"/>
          </a:xfrm>
        </p:grpSpPr>
        <p:sp>
          <p:nvSpPr>
            <p:cNvPr id="14" name="Freeform 7">
              <a:extLst>
                <a:ext uri="{FF2B5EF4-FFF2-40B4-BE49-F238E27FC236}">
                  <a16:creationId xmlns:a16="http://schemas.microsoft.com/office/drawing/2014/main" id="{B868EE49-E456-006C-F844-E2C8C9F9DB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8">
              <a:extLst>
                <a:ext uri="{FF2B5EF4-FFF2-40B4-BE49-F238E27FC236}">
                  <a16:creationId xmlns:a16="http://schemas.microsoft.com/office/drawing/2014/main" id="{8817085C-DAED-4F04-B828-BB7326C4AD0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6">
            <a:extLst>
              <a:ext uri="{FF2B5EF4-FFF2-40B4-BE49-F238E27FC236}">
                <a16:creationId xmlns:a16="http://schemas.microsoft.com/office/drawing/2014/main" id="{4AB433CA-924C-C461-6EFD-EEA393F7F320}"/>
              </a:ext>
            </a:extLst>
          </p:cNvPr>
          <p:cNvGrpSpPr/>
          <p:nvPr/>
        </p:nvGrpSpPr>
        <p:grpSpPr>
          <a:xfrm>
            <a:off x="-2286000" y="6322869"/>
            <a:ext cx="3735531" cy="3735531"/>
            <a:chOff x="0" y="0"/>
            <a:chExt cx="812800" cy="812800"/>
          </a:xfrm>
        </p:grpSpPr>
        <p:sp>
          <p:nvSpPr>
            <p:cNvPr id="17" name="Freeform 7">
              <a:extLst>
                <a:ext uri="{FF2B5EF4-FFF2-40B4-BE49-F238E27FC236}">
                  <a16:creationId xmlns:a16="http://schemas.microsoft.com/office/drawing/2014/main" id="{75D4D357-BF21-6E26-93C6-260A3B0A57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8" name="TextBox 8">
              <a:extLst>
                <a:ext uri="{FF2B5EF4-FFF2-40B4-BE49-F238E27FC236}">
                  <a16:creationId xmlns:a16="http://schemas.microsoft.com/office/drawing/2014/main" id="{43CA2666-510A-A1D7-E848-8630B271AF3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19">
            <a:extLst>
              <a:ext uri="{FF2B5EF4-FFF2-40B4-BE49-F238E27FC236}">
                <a16:creationId xmlns:a16="http://schemas.microsoft.com/office/drawing/2014/main" id="{26EC8DDA-65CA-CB9B-CE08-C210BEB73E83}"/>
              </a:ext>
            </a:extLst>
          </p:cNvPr>
          <p:cNvGrpSpPr/>
          <p:nvPr/>
        </p:nvGrpSpPr>
        <p:grpSpPr>
          <a:xfrm>
            <a:off x="3957881" y="3742678"/>
            <a:ext cx="2709619" cy="1469265"/>
            <a:chOff x="3957881" y="3742678"/>
            <a:chExt cx="2709619" cy="1469265"/>
          </a:xfrm>
        </p:grpSpPr>
        <p:sp>
          <p:nvSpPr>
            <p:cNvPr id="9" name="Rectangle: Rounded Corners 8">
              <a:extLst>
                <a:ext uri="{FF2B5EF4-FFF2-40B4-BE49-F238E27FC236}">
                  <a16:creationId xmlns:a16="http://schemas.microsoft.com/office/drawing/2014/main" id="{4B5EC1A8-C447-5B2F-E464-C9F267962DB2}"/>
                </a:ext>
              </a:extLst>
            </p:cNvPr>
            <p:cNvSpPr/>
            <p:nvPr/>
          </p:nvSpPr>
          <p:spPr>
            <a:xfrm>
              <a:off x="3957881" y="3742678"/>
              <a:ext cx="2705100" cy="1469265"/>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8A3680-D716-4185-307C-6ACE7CAFE57A}"/>
                </a:ext>
              </a:extLst>
            </p:cNvPr>
            <p:cNvSpPr txBox="1"/>
            <p:nvPr/>
          </p:nvSpPr>
          <p:spPr>
            <a:xfrm>
              <a:off x="3962400" y="4114800"/>
              <a:ext cx="2705100" cy="769441"/>
            </a:xfrm>
            <a:prstGeom prst="rect">
              <a:avLst/>
            </a:prstGeom>
            <a:noFill/>
          </p:spPr>
          <p:txBody>
            <a:bodyPr wrap="square" rtlCol="0">
              <a:spAutoFit/>
            </a:bodyPr>
            <a:lstStyle/>
            <a:p>
              <a:pPr algn="ctr"/>
              <a:r>
                <a:rPr lang="en-US" sz="4400" b="1" dirty="0">
                  <a:solidFill>
                    <a:schemeClr val="bg1"/>
                  </a:solidFill>
                  <a:latin typeface="Poppins" panose="00000500000000000000" pitchFamily="2" charset="0"/>
                  <a:cs typeface="Poppins" panose="00000500000000000000" pitchFamily="2" charset="0"/>
                </a:rPr>
                <a:t>Why</a:t>
              </a:r>
            </a:p>
          </p:txBody>
        </p:sp>
      </p:grpSp>
      <p:pic>
        <p:nvPicPr>
          <p:cNvPr id="3" name="Jeopardy Theme">
            <a:hlinkClick r:id="" action="ppaction://media"/>
            <a:extLst>
              <a:ext uri="{FF2B5EF4-FFF2-40B4-BE49-F238E27FC236}">
                <a16:creationId xmlns:a16="http://schemas.microsoft.com/office/drawing/2014/main" id="{03C9118D-304F-B112-5201-B240876C1FC8}"/>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828800" y="2064154"/>
            <a:ext cx="487363" cy="487363"/>
          </a:xfrm>
          <a:prstGeom prst="rect">
            <a:avLst/>
          </a:prstGeom>
        </p:spPr>
      </p:pic>
    </p:spTree>
    <p:extLst>
      <p:ext uri="{BB962C8B-B14F-4D97-AF65-F5344CB8AC3E}">
        <p14:creationId xmlns:p14="http://schemas.microsoft.com/office/powerpoint/2010/main" val="19593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20"/>
                                        </p:tgtEl>
                                      </p:cBhvr>
                                    </p:animEffect>
                                    <p:anim calcmode="lin" valueType="num">
                                      <p:cBhvr>
                                        <p:cTn id="11"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18" dur="26">
                                          <p:stCondLst>
                                            <p:cond delay="620"/>
                                          </p:stCondLst>
                                        </p:cTn>
                                        <p:tgtEl>
                                          <p:spTgt spid="20"/>
                                        </p:tgtEl>
                                      </p:cBhvr>
                                      <p:to x="100000" y="60000"/>
                                    </p:animScale>
                                    <p:animScale>
                                      <p:cBhvr>
                                        <p:cTn id="19" dur="166" decel="50000">
                                          <p:stCondLst>
                                            <p:cond delay="64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set>
                                      <p:cBhvr>
                                        <p:cTn id="26"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Examples of Poor Communication</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1494472"/>
            <a:ext cx="7162800" cy="1477328"/>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Clear and specific documentation is essential to compose an effective Incident Log. Generalizations must be avoided, and misbehavior clearly identified.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3919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39594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needs to take better care of herself.</a:t>
            </a:r>
          </a:p>
        </p:txBody>
      </p:sp>
      <p:sp>
        <p:nvSpPr>
          <p:cNvPr id="22" name="Freeform 22"/>
          <p:cNvSpPr/>
          <p:nvPr/>
        </p:nvSpPr>
        <p:spPr>
          <a:xfrm rot="5400000">
            <a:off x="370156" y="45291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45720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not a team player.</a:t>
            </a:r>
          </a:p>
        </p:txBody>
      </p:sp>
      <p:sp>
        <p:nvSpPr>
          <p:cNvPr id="2" name="Freeform 22">
            <a:extLst>
              <a:ext uri="{FF2B5EF4-FFF2-40B4-BE49-F238E27FC236}">
                <a16:creationId xmlns:a16="http://schemas.microsoft.com/office/drawing/2014/main" id="{5E623456-1BC4-8E05-9BBD-BCFF753E3CB3}"/>
              </a:ext>
            </a:extLst>
          </p:cNvPr>
          <p:cNvSpPr/>
          <p:nvPr/>
        </p:nvSpPr>
        <p:spPr>
          <a:xfrm rot="5400000">
            <a:off x="370156" y="5138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51786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cusses.</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0156" y="57483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57882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doesn’t follow directions.</a:t>
            </a:r>
          </a:p>
        </p:txBody>
      </p:sp>
      <p:sp>
        <p:nvSpPr>
          <p:cNvPr id="15" name="TextBox 23">
            <a:extLst>
              <a:ext uri="{FF2B5EF4-FFF2-40B4-BE49-F238E27FC236}">
                <a16:creationId xmlns:a16="http://schemas.microsoft.com/office/drawing/2014/main" id="{1C2EC0AB-E7F2-1C32-0EF0-479A0DF4E632}"/>
              </a:ext>
            </a:extLst>
          </p:cNvPr>
          <p:cNvSpPr txBox="1"/>
          <p:nvPr/>
        </p:nvSpPr>
        <p:spPr>
          <a:xfrm>
            <a:off x="457200" y="35022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Here are examples of poor communication:</a:t>
            </a:r>
          </a:p>
        </p:txBody>
      </p:sp>
      <p:sp>
        <p:nvSpPr>
          <p:cNvPr id="18" name="Freeform 22">
            <a:extLst>
              <a:ext uri="{FF2B5EF4-FFF2-40B4-BE49-F238E27FC236}">
                <a16:creationId xmlns:a16="http://schemas.microsoft.com/office/drawing/2014/main" id="{442D2794-F978-D183-DD2E-6427C80D7D26}"/>
              </a:ext>
            </a:extLst>
          </p:cNvPr>
          <p:cNvSpPr/>
          <p:nvPr/>
        </p:nvSpPr>
        <p:spPr>
          <a:xfrm rot="5400000">
            <a:off x="370156" y="63579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3">
            <a:extLst>
              <a:ext uri="{FF2B5EF4-FFF2-40B4-BE49-F238E27FC236}">
                <a16:creationId xmlns:a16="http://schemas.microsoft.com/office/drawing/2014/main" id="{0607012E-3C0A-DD79-4FEB-412E352F30D8}"/>
              </a:ext>
            </a:extLst>
          </p:cNvPr>
          <p:cNvSpPr txBox="1"/>
          <p:nvPr/>
        </p:nvSpPr>
        <p:spPr>
          <a:xfrm>
            <a:off x="914400" y="63978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Employee causes confusion.</a:t>
            </a:r>
          </a:p>
        </p:txBody>
      </p:sp>
    </p:spTree>
    <p:extLst>
      <p:ext uri="{BB962C8B-B14F-4D97-AF65-F5344CB8AC3E}">
        <p14:creationId xmlns:p14="http://schemas.microsoft.com/office/powerpoint/2010/main" val="2127511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3" name="Group 3"/>
          <p:cNvGrpSpPr/>
          <p:nvPr/>
        </p:nvGrpSpPr>
        <p:grpSpPr>
          <a:xfrm>
            <a:off x="1770668" y="4890900"/>
            <a:ext cx="10462832" cy="106616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681220" y="-2152936"/>
            <a:ext cx="3306766" cy="33904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790596" y="-762000"/>
            <a:ext cx="1571603" cy="147167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540451" y="6754166"/>
            <a:ext cx="2559655" cy="25927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027466" y="6370048"/>
            <a:ext cx="6049734" cy="1173752"/>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4"/>
            <a:stretch>
              <a:fillRect/>
            </a:stretch>
          </a:blipFill>
        </p:spPr>
        <p:txBody>
          <a:bodyPr/>
          <a:lstStyle/>
          <a:p>
            <a:endParaRPr lang="en-US"/>
          </a:p>
        </p:txBody>
      </p:sp>
      <p:grpSp>
        <p:nvGrpSpPr>
          <p:cNvPr id="19" name="Group 19"/>
          <p:cNvGrpSpPr>
            <a:grpSpLocks noChangeAspect="1"/>
          </p:cNvGrpSpPr>
          <p:nvPr/>
        </p:nvGrpSpPr>
        <p:grpSpPr>
          <a:xfrm>
            <a:off x="330595" y="1155661"/>
            <a:ext cx="9346805" cy="5221902"/>
            <a:chOff x="0" y="0"/>
            <a:chExt cx="7981950" cy="4578350"/>
          </a:xfrm>
        </p:grpSpPr>
        <p:sp>
          <p:nvSpPr>
            <p:cNvPr id="20" name="Freeform 20"/>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txBody>
            <a:bodyPr/>
            <a:lstStyle/>
            <a:p>
              <a:endParaRPr lang="en-US"/>
            </a:p>
          </p:txBody>
        </p:sp>
        <p:sp>
          <p:nvSpPr>
            <p:cNvPr id="21" name="Freeform 21"/>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n-US"/>
            </a:p>
          </p:txBody>
        </p:sp>
        <p:sp>
          <p:nvSpPr>
            <p:cNvPr id="22" name="Freeform 22"/>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n-US"/>
            </a:p>
          </p:txBody>
        </p:sp>
        <p:sp>
          <p:nvSpPr>
            <p:cNvPr id="23" name="Freeform 23"/>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n-US"/>
            </a:p>
          </p:txBody>
        </p:sp>
      </p:grpSp>
      <p:sp>
        <p:nvSpPr>
          <p:cNvPr id="27" name="Rectangle 26">
            <a:extLst>
              <a:ext uri="{FF2B5EF4-FFF2-40B4-BE49-F238E27FC236}">
                <a16:creationId xmlns:a16="http://schemas.microsoft.com/office/drawing/2014/main" id="{5A030863-29DE-19EA-B403-024E11F99DAB}"/>
              </a:ext>
            </a:extLst>
          </p:cNvPr>
          <p:cNvSpPr/>
          <p:nvPr/>
        </p:nvSpPr>
        <p:spPr>
          <a:xfrm>
            <a:off x="1447800" y="1447800"/>
            <a:ext cx="7162800" cy="434829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Online Media 28" title="Electric - 10 Minute Countdown">
            <a:hlinkClick r:id="" action="ppaction://media"/>
            <a:extLst>
              <a:ext uri="{FF2B5EF4-FFF2-40B4-BE49-F238E27FC236}">
                <a16:creationId xmlns:a16="http://schemas.microsoft.com/office/drawing/2014/main" id="{445674C7-2998-4280-E44B-A2C037AE1597}"/>
              </a:ext>
            </a:extLst>
          </p:cNvPr>
          <p:cNvPicPr>
            <a:picLocks noRot="1" noChangeAspect="1"/>
          </p:cNvPicPr>
          <p:nvPr>
            <a:videoFile r:link="rId1"/>
          </p:nvPr>
        </p:nvPicPr>
        <p:blipFill>
          <a:blip r:embed="rId5"/>
          <a:stretch>
            <a:fillRect/>
          </a:stretch>
        </p:blipFill>
        <p:spPr>
          <a:xfrm>
            <a:off x="1450854" y="1446352"/>
            <a:ext cx="7159746" cy="4349738"/>
          </a:xfrm>
          <a:prstGeom prst="rect">
            <a:avLst/>
          </a:prstGeom>
        </p:spPr>
      </p:pic>
      <p:sp>
        <p:nvSpPr>
          <p:cNvPr id="31" name="TextBox 30">
            <a:extLst>
              <a:ext uri="{FF2B5EF4-FFF2-40B4-BE49-F238E27FC236}">
                <a16:creationId xmlns:a16="http://schemas.microsoft.com/office/drawing/2014/main" id="{788C32C4-123F-0E60-A61E-0120FB14242B}"/>
              </a:ext>
            </a:extLst>
          </p:cNvPr>
          <p:cNvSpPr txBox="1"/>
          <p:nvPr/>
        </p:nvSpPr>
        <p:spPr>
          <a:xfrm>
            <a:off x="1446144" y="221159"/>
            <a:ext cx="7240656" cy="769441"/>
          </a:xfrm>
          <a:prstGeom prst="rect">
            <a:avLst/>
          </a:prstGeom>
          <a:noFill/>
        </p:spPr>
        <p:txBody>
          <a:bodyPr wrap="square">
            <a:spAutoFit/>
          </a:bodyPr>
          <a:lstStyle/>
          <a:p>
            <a:pPr marL="0" marR="0" lvl="0" indent="0" algn="ctr" defTabSz="570586"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51D40"/>
                </a:solidFill>
                <a:effectLst/>
                <a:uLnTx/>
                <a:uFillTx/>
                <a:latin typeface="Open Sans Extra Bold"/>
                <a:ea typeface="Open Sans Extra Bold"/>
                <a:cs typeface="Open Sans Extra Bold"/>
                <a:sym typeface="Open Sans Extra Bold"/>
              </a:rPr>
              <a:t>Break Time</a:t>
            </a:r>
          </a:p>
        </p:txBody>
      </p:sp>
    </p:spTree>
    <p:extLst>
      <p:ext uri="{BB962C8B-B14F-4D97-AF65-F5344CB8AC3E}">
        <p14:creationId xmlns:p14="http://schemas.microsoft.com/office/powerpoint/2010/main" val="42166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Scenario</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2215991"/>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On August 28, 2024 @ 9:30am, the staff was taking their break in the faculty lounge. During the break, Melissa Smith came within two inches of Sonia Hernandez’s face, and pointed her finger towards Sonia’s eye and yelled, “I’m tired of your silly ass”.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3">
            <a:extLst>
              <a:ext uri="{FF2B5EF4-FFF2-40B4-BE49-F238E27FC236}">
                <a16:creationId xmlns:a16="http://schemas.microsoft.com/office/drawing/2014/main" id="{1C2EC0AB-E7F2-1C32-0EF0-479A0DF4E632}"/>
              </a:ext>
            </a:extLst>
          </p:cNvPr>
          <p:cNvSpPr txBox="1"/>
          <p:nvPr/>
        </p:nvSpPr>
        <p:spPr>
          <a:xfrm>
            <a:off x="457200" y="3657600"/>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When composing the Incident Record, keep the 4 “W”s and How in mind.</a:t>
            </a:r>
          </a:p>
        </p:txBody>
      </p:sp>
      <p:pic>
        <p:nvPicPr>
          <p:cNvPr id="14" name="Picture 13">
            <a:extLst>
              <a:ext uri="{FF2B5EF4-FFF2-40B4-BE49-F238E27FC236}">
                <a16:creationId xmlns:a16="http://schemas.microsoft.com/office/drawing/2014/main" id="{93C7AEB9-6CCF-FBBE-A3D4-B5776F205345}"/>
              </a:ext>
            </a:extLst>
          </p:cNvPr>
          <p:cNvPicPr>
            <a:picLocks noChangeAspect="1"/>
          </p:cNvPicPr>
          <p:nvPr/>
        </p:nvPicPr>
        <p:blipFill>
          <a:blip r:embed="rId3"/>
          <a:stretch>
            <a:fillRect/>
          </a:stretch>
        </p:blipFill>
        <p:spPr>
          <a:xfrm>
            <a:off x="3200400" y="4380905"/>
            <a:ext cx="3574174" cy="3239095"/>
          </a:xfrm>
          <a:prstGeom prst="rect">
            <a:avLst/>
          </a:prstGeom>
        </p:spPr>
      </p:pic>
    </p:spTree>
    <p:extLst>
      <p:ext uri="{BB962C8B-B14F-4D97-AF65-F5344CB8AC3E}">
        <p14:creationId xmlns:p14="http://schemas.microsoft.com/office/powerpoint/2010/main" val="19220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Poor vs. Effective Documentation</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14400" y="2069068"/>
            <a:ext cx="7162800" cy="369332"/>
          </a:xfrm>
          <a:prstGeom prst="rect">
            <a:avLst/>
          </a:prstGeom>
        </p:spPr>
        <p:txBody>
          <a:bodyPr wrap="square" lIns="0" tIns="0" rIns="0" bIns="0" rtlCol="0" anchor="t">
            <a:spAutoFit/>
          </a:bodyPr>
          <a:lstStyle/>
          <a:p>
            <a:pPr>
              <a:spcBef>
                <a:spcPct val="0"/>
              </a:spcBef>
            </a:pPr>
            <a:r>
              <a:rPr lang="en-US" sz="2400" b="1" spc="-57" dirty="0">
                <a:solidFill>
                  <a:srgbClr val="051D40"/>
                </a:solidFill>
                <a:latin typeface="Poppins"/>
                <a:ea typeface="Poppins"/>
                <a:cs typeface="Poppins"/>
                <a:sym typeface="Poppins"/>
              </a:rPr>
              <a:t>Poor: </a:t>
            </a:r>
            <a:r>
              <a:rPr lang="en-US" sz="2400" spc="-57" dirty="0">
                <a:solidFill>
                  <a:srgbClr val="051D40"/>
                </a:solidFill>
                <a:latin typeface="Poppins"/>
                <a:ea typeface="Poppins"/>
                <a:cs typeface="Poppins"/>
                <a:sym typeface="Poppins"/>
              </a:rPr>
              <a:t>Melissa got mad and yelled at Sonia.</a:t>
            </a:r>
            <a:endParaRPr lang="en-US" sz="2400" b="1" spc="-57" dirty="0">
              <a:solidFill>
                <a:srgbClr val="051D40"/>
              </a:solidFill>
              <a:latin typeface="Poppins"/>
              <a:ea typeface="Poppins"/>
              <a:cs typeface="Poppins"/>
              <a:sym typeface="Poppins"/>
            </a:endParaRP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1">
            <a:extLst>
              <a:ext uri="{FF2B5EF4-FFF2-40B4-BE49-F238E27FC236}">
                <a16:creationId xmlns:a16="http://schemas.microsoft.com/office/drawing/2014/main" id="{72484438-C32F-C7C2-75EC-7031EE0FD259}"/>
              </a:ext>
            </a:extLst>
          </p:cNvPr>
          <p:cNvSpPr txBox="1"/>
          <p:nvPr/>
        </p:nvSpPr>
        <p:spPr>
          <a:xfrm>
            <a:off x="914400" y="2907268"/>
            <a:ext cx="7162800" cy="369332"/>
          </a:xfrm>
          <a:prstGeom prst="rect">
            <a:avLst/>
          </a:prstGeom>
        </p:spPr>
        <p:txBody>
          <a:bodyPr wrap="square" lIns="0" tIns="0" rIns="0" bIns="0" rtlCol="0" anchor="t">
            <a:spAutoFit/>
          </a:bodyPr>
          <a:lstStyle/>
          <a:p>
            <a:pPr>
              <a:spcBef>
                <a:spcPct val="0"/>
              </a:spcBef>
            </a:pPr>
            <a:r>
              <a:rPr lang="en-US" sz="2400" b="1" spc="-57" dirty="0">
                <a:solidFill>
                  <a:srgbClr val="051D40"/>
                </a:solidFill>
                <a:latin typeface="Poppins"/>
                <a:ea typeface="Poppins"/>
                <a:cs typeface="Poppins"/>
                <a:sym typeface="Poppins"/>
              </a:rPr>
              <a:t>Effective: </a:t>
            </a:r>
            <a:r>
              <a:rPr lang="en-US" sz="2400" spc="-57" dirty="0">
                <a:solidFill>
                  <a:srgbClr val="051D40"/>
                </a:solidFill>
                <a:latin typeface="Poppins"/>
                <a:ea typeface="Poppins"/>
                <a:cs typeface="Poppins"/>
                <a:sym typeface="Poppins"/>
              </a:rPr>
              <a:t>Using the 4 “W”s and How:</a:t>
            </a:r>
            <a:endParaRPr lang="en-US" sz="2400" b="1" spc="-57" dirty="0">
              <a:solidFill>
                <a:srgbClr val="051D40"/>
              </a:solidFill>
              <a:latin typeface="Poppins"/>
              <a:ea typeface="Poppins"/>
              <a:cs typeface="Poppins"/>
              <a:sym typeface="Poppins"/>
            </a:endParaRPr>
          </a:p>
        </p:txBody>
      </p:sp>
      <p:pic>
        <p:nvPicPr>
          <p:cNvPr id="14" name="Picture 13">
            <a:extLst>
              <a:ext uri="{FF2B5EF4-FFF2-40B4-BE49-F238E27FC236}">
                <a16:creationId xmlns:a16="http://schemas.microsoft.com/office/drawing/2014/main" id="{5C2CCFEE-C71C-9C6B-0EEA-F9DAA74AFFF8}"/>
              </a:ext>
            </a:extLst>
          </p:cNvPr>
          <p:cNvPicPr>
            <a:picLocks noChangeAspect="1"/>
          </p:cNvPicPr>
          <p:nvPr/>
        </p:nvPicPr>
        <p:blipFill>
          <a:blip r:embed="rId3"/>
          <a:stretch>
            <a:fillRect/>
          </a:stretch>
        </p:blipFill>
        <p:spPr>
          <a:xfrm>
            <a:off x="471545" y="2819400"/>
            <a:ext cx="335309" cy="512108"/>
          </a:xfrm>
          <a:prstGeom prst="rect">
            <a:avLst/>
          </a:prstGeom>
        </p:spPr>
      </p:pic>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1981200"/>
            <a:ext cx="335309" cy="512108"/>
          </a:xfrm>
          <a:prstGeom prst="rect">
            <a:avLst/>
          </a:prstGeom>
        </p:spPr>
      </p:pic>
      <p:graphicFrame>
        <p:nvGraphicFramePr>
          <p:cNvPr id="17" name="Table 16">
            <a:extLst>
              <a:ext uri="{FF2B5EF4-FFF2-40B4-BE49-F238E27FC236}">
                <a16:creationId xmlns:a16="http://schemas.microsoft.com/office/drawing/2014/main" id="{526209C3-469E-50D1-53C5-719CA37D0818}"/>
              </a:ext>
            </a:extLst>
          </p:cNvPr>
          <p:cNvGraphicFramePr>
            <a:graphicFrameLocks noGrp="1"/>
          </p:cNvGraphicFramePr>
          <p:nvPr>
            <p:extLst>
              <p:ext uri="{D42A27DB-BD31-4B8C-83A1-F6EECF244321}">
                <p14:modId xmlns:p14="http://schemas.microsoft.com/office/powerpoint/2010/main" val="411836186"/>
              </p:ext>
            </p:extLst>
          </p:nvPr>
        </p:nvGraphicFramePr>
        <p:xfrm>
          <a:off x="914400" y="3657600"/>
          <a:ext cx="6477000" cy="3505200"/>
        </p:xfrm>
        <a:graphic>
          <a:graphicData uri="http://schemas.openxmlformats.org/drawingml/2006/table">
            <a:tbl>
              <a:tblPr firstRow="1" bandRow="1">
                <a:tableStyleId>{5940675A-B579-460E-94D1-54222C63F5DA}</a:tableStyleId>
              </a:tblPr>
              <a:tblGrid>
                <a:gridCol w="1472045">
                  <a:extLst>
                    <a:ext uri="{9D8B030D-6E8A-4147-A177-3AD203B41FA5}">
                      <a16:colId xmlns:a16="http://schemas.microsoft.com/office/drawing/2014/main" val="2826467712"/>
                    </a:ext>
                  </a:extLst>
                </a:gridCol>
                <a:gridCol w="5004955">
                  <a:extLst>
                    <a:ext uri="{9D8B030D-6E8A-4147-A177-3AD203B41FA5}">
                      <a16:colId xmlns:a16="http://schemas.microsoft.com/office/drawing/2014/main" val="283911711"/>
                    </a:ext>
                  </a:extLst>
                </a:gridCol>
              </a:tblGrid>
              <a:tr h="370840">
                <a:tc>
                  <a:txBody>
                    <a:bodyPr/>
                    <a:lstStyle/>
                    <a:p>
                      <a:pPr algn="ctr"/>
                      <a:r>
                        <a:rPr lang="en-US" sz="2000" dirty="0">
                          <a:latin typeface="Poppins" panose="00000500000000000000" pitchFamily="2" charset="0"/>
                          <a:cs typeface="Poppins" panose="00000500000000000000" pitchFamily="2" charset="0"/>
                        </a:rPr>
                        <a:t>When?</a:t>
                      </a:r>
                    </a:p>
                  </a:txBody>
                  <a:tcPr>
                    <a:solidFill>
                      <a:srgbClr val="FFFF00"/>
                    </a:solidFill>
                  </a:tcPr>
                </a:tc>
                <a:tc>
                  <a:txBody>
                    <a:bodyPr/>
                    <a:lstStyle/>
                    <a:p>
                      <a:r>
                        <a:rPr lang="en-US" sz="2000" dirty="0">
                          <a:latin typeface="Poppins" panose="00000500000000000000" pitchFamily="2" charset="0"/>
                          <a:cs typeface="Poppins" panose="00000500000000000000" pitchFamily="2" charset="0"/>
                        </a:rPr>
                        <a:t>On 08/28/24, during the 9:30am break.</a:t>
                      </a:r>
                    </a:p>
                  </a:txBody>
                  <a:tcPr/>
                </a:tc>
                <a:extLst>
                  <a:ext uri="{0D108BD9-81ED-4DB2-BD59-A6C34878D82A}">
                    <a16:rowId xmlns:a16="http://schemas.microsoft.com/office/drawing/2014/main" val="3245498502"/>
                  </a:ext>
                </a:extLst>
              </a:tr>
              <a:tr h="370840">
                <a:tc>
                  <a:txBody>
                    <a:bodyPr/>
                    <a:lstStyle/>
                    <a:p>
                      <a:pPr algn="ctr"/>
                      <a:r>
                        <a:rPr lang="en-US" sz="2000" dirty="0">
                          <a:latin typeface="Poppins" panose="00000500000000000000" pitchFamily="2" charset="0"/>
                          <a:cs typeface="Poppins" panose="00000500000000000000" pitchFamily="2" charset="0"/>
                        </a:rPr>
                        <a:t>Where?</a:t>
                      </a:r>
                    </a:p>
                  </a:txBody>
                  <a:tcPr>
                    <a:solidFill>
                      <a:srgbClr val="FFFF00"/>
                    </a:solidFill>
                  </a:tcPr>
                </a:tc>
                <a:tc>
                  <a:txBody>
                    <a:bodyPr/>
                    <a:lstStyle/>
                    <a:p>
                      <a:r>
                        <a:rPr lang="en-US" sz="2000" dirty="0">
                          <a:latin typeface="Poppins" panose="00000500000000000000" pitchFamily="2" charset="0"/>
                          <a:cs typeface="Poppins" panose="00000500000000000000" pitchFamily="2" charset="0"/>
                        </a:rPr>
                        <a:t>In the faculty lounge.</a:t>
                      </a:r>
                    </a:p>
                  </a:txBody>
                  <a:tcPr/>
                </a:tc>
                <a:extLst>
                  <a:ext uri="{0D108BD9-81ED-4DB2-BD59-A6C34878D82A}">
                    <a16:rowId xmlns:a16="http://schemas.microsoft.com/office/drawing/2014/main" val="708916563"/>
                  </a:ext>
                </a:extLst>
              </a:tr>
              <a:tr h="370840">
                <a:tc>
                  <a:txBody>
                    <a:bodyPr/>
                    <a:lstStyle/>
                    <a:p>
                      <a:pPr algn="ctr"/>
                      <a:r>
                        <a:rPr lang="en-US" sz="2000" dirty="0">
                          <a:latin typeface="Poppins" panose="00000500000000000000" pitchFamily="2" charset="0"/>
                          <a:cs typeface="Poppins" panose="00000500000000000000" pitchFamily="2" charset="0"/>
                        </a:rPr>
                        <a:t>Who?</a:t>
                      </a:r>
                    </a:p>
                  </a:txBody>
                  <a:tcPr>
                    <a:solidFill>
                      <a:srgbClr val="FFFF00"/>
                    </a:solidFill>
                  </a:tcPr>
                </a:tc>
                <a:tc>
                  <a:txBody>
                    <a:bodyPr/>
                    <a:lstStyle/>
                    <a:p>
                      <a:r>
                        <a:rPr lang="en-US" sz="2000" dirty="0">
                          <a:latin typeface="Poppins" panose="00000500000000000000" pitchFamily="2" charset="0"/>
                          <a:cs typeface="Poppins" panose="00000500000000000000" pitchFamily="2" charset="0"/>
                        </a:rPr>
                        <a:t>Melissa Smith and Sonia Hernandez</a:t>
                      </a:r>
                    </a:p>
                  </a:txBody>
                  <a:tcPr/>
                </a:tc>
                <a:extLst>
                  <a:ext uri="{0D108BD9-81ED-4DB2-BD59-A6C34878D82A}">
                    <a16:rowId xmlns:a16="http://schemas.microsoft.com/office/drawing/2014/main" val="3278133070"/>
                  </a:ext>
                </a:extLst>
              </a:tr>
              <a:tr h="370840">
                <a:tc>
                  <a:txBody>
                    <a:bodyPr/>
                    <a:lstStyle/>
                    <a:p>
                      <a:pPr algn="ctr"/>
                      <a:r>
                        <a:rPr lang="en-US" sz="2000" dirty="0">
                          <a:latin typeface="Poppins" panose="00000500000000000000" pitchFamily="2" charset="0"/>
                          <a:cs typeface="Poppins" panose="00000500000000000000" pitchFamily="2" charset="0"/>
                        </a:rPr>
                        <a:t>What?</a:t>
                      </a:r>
                    </a:p>
                  </a:txBody>
                  <a:tcPr>
                    <a:solidFill>
                      <a:srgbClr val="FFFF00"/>
                    </a:solidFill>
                  </a:tcPr>
                </a:tc>
                <a:tc>
                  <a:txBody>
                    <a:bodyPr/>
                    <a:lstStyle/>
                    <a:p>
                      <a:r>
                        <a:rPr lang="en-US" sz="2000" dirty="0">
                          <a:latin typeface="Poppins" panose="00000500000000000000" pitchFamily="2" charset="0"/>
                          <a:cs typeface="Poppins" panose="00000500000000000000" pitchFamily="2" charset="0"/>
                        </a:rPr>
                        <a:t>Melissa Smith came within two inches of Sonia Hernandez’s face, pointed her finger towards Sonia’s eye and yelled, “I’m tired of your silly ass”.</a:t>
                      </a:r>
                    </a:p>
                  </a:txBody>
                  <a:tcPr/>
                </a:tc>
                <a:extLst>
                  <a:ext uri="{0D108BD9-81ED-4DB2-BD59-A6C34878D82A}">
                    <a16:rowId xmlns:a16="http://schemas.microsoft.com/office/drawing/2014/main" val="3431365316"/>
                  </a:ext>
                </a:extLst>
              </a:tr>
              <a:tr h="370840">
                <a:tc>
                  <a:txBody>
                    <a:bodyPr/>
                    <a:lstStyle/>
                    <a:p>
                      <a:pPr algn="ctr"/>
                      <a:r>
                        <a:rPr lang="en-US" sz="2000" dirty="0">
                          <a:latin typeface="Poppins" panose="00000500000000000000" pitchFamily="2" charset="0"/>
                          <a:cs typeface="Poppins" panose="00000500000000000000" pitchFamily="2" charset="0"/>
                        </a:rPr>
                        <a:t>How?</a:t>
                      </a:r>
                    </a:p>
                  </a:txBody>
                  <a:tcPr>
                    <a:solidFill>
                      <a:srgbClr val="FFFF00"/>
                    </a:solidFill>
                  </a:tcPr>
                </a:tc>
                <a:tc>
                  <a:txBody>
                    <a:bodyPr/>
                    <a:lstStyle/>
                    <a:p>
                      <a:r>
                        <a:rPr lang="en-US" sz="2000" dirty="0">
                          <a:latin typeface="Poppins" panose="00000500000000000000" pitchFamily="2" charset="0"/>
                          <a:cs typeface="Poppins" panose="00000500000000000000" pitchFamily="2" charset="0"/>
                        </a:rPr>
                        <a:t>Staff morale and teamwork decreased.</a:t>
                      </a:r>
                    </a:p>
                  </a:txBody>
                  <a:tcPr/>
                </a:tc>
                <a:extLst>
                  <a:ext uri="{0D108BD9-81ED-4DB2-BD59-A6C34878D82A}">
                    <a16:rowId xmlns:a16="http://schemas.microsoft.com/office/drawing/2014/main" val="3480075372"/>
                  </a:ext>
                </a:extLst>
              </a:tr>
            </a:tbl>
          </a:graphicData>
        </a:graphic>
      </p:graphicFrame>
    </p:spTree>
    <p:extLst>
      <p:ext uri="{BB962C8B-B14F-4D97-AF65-F5344CB8AC3E}">
        <p14:creationId xmlns:p14="http://schemas.microsoft.com/office/powerpoint/2010/main" val="6955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F760A7-0CD0-8345-A845-716DB41E3C11}"/>
              </a:ext>
            </a:extLst>
          </p:cNvPr>
          <p:cNvPicPr>
            <a:picLocks noChangeAspect="1"/>
          </p:cNvPicPr>
          <p:nvPr/>
        </p:nvPicPr>
        <p:blipFill rotWithShape="1">
          <a:blip r:embed="rId3"/>
          <a:srcRect t="9215" b="36745"/>
          <a:stretch/>
        </p:blipFill>
        <p:spPr>
          <a:xfrm>
            <a:off x="0" y="-152399"/>
            <a:ext cx="10058400" cy="4038600"/>
          </a:xfrm>
          <a:prstGeom prst="rect">
            <a:avLst/>
          </a:prstGeom>
        </p:spPr>
      </p:pic>
      <p:grpSp>
        <p:nvGrpSpPr>
          <p:cNvPr id="3" name="Group 3"/>
          <p:cNvGrpSpPr/>
          <p:nvPr/>
        </p:nvGrpSpPr>
        <p:grpSpPr>
          <a:xfrm>
            <a:off x="-4303017" y="7467600"/>
            <a:ext cx="18476217"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txBody>
            <a:bodyPr/>
            <a:lstStyle/>
            <a:p>
              <a:endParaRPr lang="en-US"/>
            </a:p>
          </p:txBody>
        </p:sp>
        <p:sp>
          <p:nvSpPr>
            <p:cNvPr id="5" name="TextBox 5"/>
            <p:cNvSpPr txBox="1"/>
            <p:nvPr/>
          </p:nvSpPr>
          <p:spPr>
            <a:xfrm>
              <a:off x="0" y="-38100"/>
              <a:ext cx="4866164"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19198" y="2590800"/>
            <a:ext cx="7620001" cy="2631629"/>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145DA0"/>
            </a:solidFill>
            <a:ln cap="sq">
              <a:noFill/>
              <a:prstDash val="solid"/>
              <a:miter/>
            </a:ln>
          </p:spPr>
          <p:txBody>
            <a:bodyPr/>
            <a:lstStyle/>
            <a:p>
              <a:endParaRPr lang="en-US" dirty="0"/>
            </a:p>
          </p:txBody>
        </p:sp>
        <p:sp>
          <p:nvSpPr>
            <p:cNvPr id="8" name="TextBox 8"/>
            <p:cNvSpPr txBox="1"/>
            <p:nvPr/>
          </p:nvSpPr>
          <p:spPr>
            <a:xfrm>
              <a:off x="0" y="-38100"/>
              <a:ext cx="3042735" cy="138286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155039" y="2862368"/>
            <a:ext cx="5748323" cy="947632"/>
          </a:xfrm>
          <a:prstGeom prst="rect">
            <a:avLst/>
          </a:prstGeom>
        </p:spPr>
        <p:txBody>
          <a:bodyPr lIns="0" tIns="0" rIns="0" bIns="0" rtlCol="0" anchor="t">
            <a:spAutoFit/>
          </a:bodyPr>
          <a:lstStyle/>
          <a:p>
            <a:pPr algn="ctr">
              <a:lnSpc>
                <a:spcPts val="8195"/>
              </a:lnSpc>
              <a:spcBef>
                <a:spcPct val="0"/>
              </a:spcBef>
            </a:pPr>
            <a:r>
              <a:rPr lang="en-US" sz="4400" dirty="0">
                <a:solidFill>
                  <a:srgbClr val="FDFDFD"/>
                </a:solidFill>
                <a:latin typeface="Open Sans Extra Bold"/>
                <a:ea typeface="Open Sans Extra Bold"/>
                <a:cs typeface="Open Sans Extra Bold"/>
                <a:sym typeface="Open Sans Extra Bold"/>
              </a:rPr>
              <a:t>Set Up for Success</a:t>
            </a:r>
          </a:p>
        </p:txBody>
      </p:sp>
      <p:sp>
        <p:nvSpPr>
          <p:cNvPr id="10" name="TextBox 10"/>
          <p:cNvSpPr txBox="1"/>
          <p:nvPr/>
        </p:nvSpPr>
        <p:spPr>
          <a:xfrm>
            <a:off x="1219199" y="3745235"/>
            <a:ext cx="7620000" cy="738664"/>
          </a:xfrm>
          <a:prstGeom prst="rect">
            <a:avLst/>
          </a:prstGeom>
        </p:spPr>
        <p:txBody>
          <a:bodyPr wrap="square" lIns="0" tIns="0" rIns="0" bIns="0" rtlCol="0" anchor="t">
            <a:spAutoFit/>
          </a:bodyPr>
          <a:lstStyle/>
          <a:p>
            <a:pPr algn="ctr">
              <a:spcBef>
                <a:spcPct val="0"/>
              </a:spcBef>
            </a:pPr>
            <a:r>
              <a:rPr lang="en-US" sz="2400" spc="-46" dirty="0">
                <a:solidFill>
                  <a:srgbClr val="FDFDFD"/>
                </a:solidFill>
                <a:latin typeface="Poppins"/>
                <a:ea typeface="Poppins"/>
                <a:cs typeface="Poppins"/>
                <a:sym typeface="Poppins"/>
              </a:rPr>
              <a:t>Ensure that your staff is equipped with the proper tools and resources to do their job successfully.</a:t>
            </a:r>
          </a:p>
        </p:txBody>
      </p:sp>
      <p:sp>
        <p:nvSpPr>
          <p:cNvPr id="12" name="TextBox 11">
            <a:extLst>
              <a:ext uri="{FF2B5EF4-FFF2-40B4-BE49-F238E27FC236}">
                <a16:creationId xmlns:a16="http://schemas.microsoft.com/office/drawing/2014/main" id="{EDAF6D99-EA3B-9D3B-4A34-3EFB19B4A6F3}"/>
              </a:ext>
            </a:extLst>
          </p:cNvPr>
          <p:cNvSpPr txBox="1"/>
          <p:nvPr/>
        </p:nvSpPr>
        <p:spPr>
          <a:xfrm>
            <a:off x="838200" y="5471159"/>
            <a:ext cx="3534942"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Continuous training is key.</a:t>
            </a:r>
          </a:p>
        </p:txBody>
      </p:sp>
      <p:pic>
        <p:nvPicPr>
          <p:cNvPr id="13" name="Picture 12">
            <a:extLst>
              <a:ext uri="{FF2B5EF4-FFF2-40B4-BE49-F238E27FC236}">
                <a16:creationId xmlns:a16="http://schemas.microsoft.com/office/drawing/2014/main" id="{3C8EDF6D-0927-0D80-D67D-6943250E7948}"/>
              </a:ext>
            </a:extLst>
          </p:cNvPr>
          <p:cNvPicPr>
            <a:picLocks noChangeAspect="1"/>
          </p:cNvPicPr>
          <p:nvPr/>
        </p:nvPicPr>
        <p:blipFill>
          <a:blip r:embed="rId4"/>
          <a:stretch>
            <a:fillRect/>
          </a:stretch>
        </p:blipFill>
        <p:spPr>
          <a:xfrm>
            <a:off x="457200" y="5410200"/>
            <a:ext cx="335309" cy="512108"/>
          </a:xfrm>
          <a:prstGeom prst="rect">
            <a:avLst/>
          </a:prstGeom>
        </p:spPr>
      </p:pic>
      <p:pic>
        <p:nvPicPr>
          <p:cNvPr id="14" name="Picture 13">
            <a:extLst>
              <a:ext uri="{FF2B5EF4-FFF2-40B4-BE49-F238E27FC236}">
                <a16:creationId xmlns:a16="http://schemas.microsoft.com/office/drawing/2014/main" id="{0097BE48-86E3-6993-34C3-B96B6DDE1E1A}"/>
              </a:ext>
            </a:extLst>
          </p:cNvPr>
          <p:cNvPicPr>
            <a:picLocks noChangeAspect="1"/>
          </p:cNvPicPr>
          <p:nvPr/>
        </p:nvPicPr>
        <p:blipFill>
          <a:blip r:embed="rId4"/>
          <a:stretch>
            <a:fillRect/>
          </a:stretch>
        </p:blipFill>
        <p:spPr>
          <a:xfrm>
            <a:off x="457200" y="6019800"/>
            <a:ext cx="335309" cy="512108"/>
          </a:xfrm>
          <a:prstGeom prst="rect">
            <a:avLst/>
          </a:prstGeom>
        </p:spPr>
      </p:pic>
      <p:pic>
        <p:nvPicPr>
          <p:cNvPr id="15" name="Picture 14">
            <a:extLst>
              <a:ext uri="{FF2B5EF4-FFF2-40B4-BE49-F238E27FC236}">
                <a16:creationId xmlns:a16="http://schemas.microsoft.com/office/drawing/2014/main" id="{76D6CE0C-6572-E7D5-B492-2BCE41ED4C41}"/>
              </a:ext>
            </a:extLst>
          </p:cNvPr>
          <p:cNvPicPr>
            <a:picLocks noChangeAspect="1"/>
          </p:cNvPicPr>
          <p:nvPr/>
        </p:nvPicPr>
        <p:blipFill>
          <a:blip r:embed="rId4"/>
          <a:stretch>
            <a:fillRect/>
          </a:stretch>
        </p:blipFill>
        <p:spPr>
          <a:xfrm>
            <a:off x="457200" y="6629400"/>
            <a:ext cx="335309" cy="512108"/>
          </a:xfrm>
          <a:prstGeom prst="rect">
            <a:avLst/>
          </a:prstGeom>
        </p:spPr>
      </p:pic>
      <p:sp>
        <p:nvSpPr>
          <p:cNvPr id="16" name="TextBox 15">
            <a:extLst>
              <a:ext uri="{FF2B5EF4-FFF2-40B4-BE49-F238E27FC236}">
                <a16:creationId xmlns:a16="http://schemas.microsoft.com/office/drawing/2014/main" id="{56710AEC-6C42-BAC9-5C1A-25EC5D3B30C9}"/>
              </a:ext>
            </a:extLst>
          </p:cNvPr>
          <p:cNvSpPr txBox="1"/>
          <p:nvPr/>
        </p:nvSpPr>
        <p:spPr>
          <a:xfrm>
            <a:off x="838200" y="6096000"/>
            <a:ext cx="5482591"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Provide frequent feedback and coaching.</a:t>
            </a:r>
          </a:p>
        </p:txBody>
      </p:sp>
      <p:sp>
        <p:nvSpPr>
          <p:cNvPr id="17" name="TextBox 16">
            <a:extLst>
              <a:ext uri="{FF2B5EF4-FFF2-40B4-BE49-F238E27FC236}">
                <a16:creationId xmlns:a16="http://schemas.microsoft.com/office/drawing/2014/main" id="{9D7BD4E3-DBB6-8F81-ADE6-634DED6A7EE7}"/>
              </a:ext>
            </a:extLst>
          </p:cNvPr>
          <p:cNvSpPr txBox="1"/>
          <p:nvPr/>
        </p:nvSpPr>
        <p:spPr>
          <a:xfrm>
            <a:off x="838200" y="6705600"/>
            <a:ext cx="899160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Encourage professional development by attending classes offered by Organizational Excellence or Food Services and/or </a:t>
            </a:r>
            <a:r>
              <a:rPr lang="en-US" sz="2000" dirty="0" err="1">
                <a:latin typeface="Poppins" panose="00000500000000000000" pitchFamily="2" charset="0"/>
                <a:cs typeface="Poppins" panose="00000500000000000000" pitchFamily="2" charset="0"/>
              </a:rPr>
              <a:t>MyPLN</a:t>
            </a:r>
            <a:r>
              <a:rPr lang="en-US" sz="2000" dirty="0">
                <a:latin typeface="Poppins" panose="00000500000000000000" pitchFamily="2" charset="0"/>
                <a:cs typeface="Poppins" panose="00000500000000000000" pitchFamily="2"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5C2CCFEE-C71C-9C6B-0EEA-F9DAA74AFFF8}"/>
              </a:ext>
            </a:extLst>
          </p:cNvPr>
          <p:cNvPicPr>
            <a:picLocks noChangeAspect="1"/>
          </p:cNvPicPr>
          <p:nvPr/>
        </p:nvPicPr>
        <p:blipFill>
          <a:blip r:embed="rId3"/>
          <a:stretch>
            <a:fillRect/>
          </a:stretch>
        </p:blipFill>
        <p:spPr>
          <a:xfrm>
            <a:off x="457200" y="6067057"/>
            <a:ext cx="335309" cy="512108"/>
          </a:xfrm>
          <a:prstGeom prst="rect">
            <a:avLst/>
          </a:prstGeom>
        </p:spPr>
      </p:pic>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87362"/>
            <a:ext cx="335309" cy="512108"/>
          </a:xfrm>
          <a:prstGeom prst="rect">
            <a:avLst/>
          </a:prstGeom>
        </p:spPr>
      </p:pic>
      <p:pic>
        <p:nvPicPr>
          <p:cNvPr id="4" name="Picture 3">
            <a:extLst>
              <a:ext uri="{FF2B5EF4-FFF2-40B4-BE49-F238E27FC236}">
                <a16:creationId xmlns:a16="http://schemas.microsoft.com/office/drawing/2014/main" id="{13A5FD13-593A-9FCD-5E9C-63B7E492DAC9}"/>
              </a:ext>
            </a:extLst>
          </p:cNvPr>
          <p:cNvPicPr>
            <a:picLocks noChangeAspect="1"/>
          </p:cNvPicPr>
          <p:nvPr/>
        </p:nvPicPr>
        <p:blipFill>
          <a:blip r:embed="rId4"/>
          <a:stretch>
            <a:fillRect/>
          </a:stretch>
        </p:blipFill>
        <p:spPr>
          <a:xfrm>
            <a:off x="457200" y="2057400"/>
            <a:ext cx="6858000" cy="3066266"/>
          </a:xfrm>
          <a:prstGeom prst="rect">
            <a:avLst/>
          </a:prstGeom>
          <a:ln>
            <a:solidFill>
              <a:schemeClr val="tx1"/>
            </a:solidFill>
          </a:ln>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3423"/>
            <a:ext cx="71628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Go to the homepage of the LAUSD FSD website.</a:t>
            </a:r>
          </a:p>
        </p:txBody>
      </p:sp>
      <p:sp>
        <p:nvSpPr>
          <p:cNvPr id="15" name="TextBox 11">
            <a:extLst>
              <a:ext uri="{FF2B5EF4-FFF2-40B4-BE49-F238E27FC236}">
                <a16:creationId xmlns:a16="http://schemas.microsoft.com/office/drawing/2014/main" id="{6F33803C-4935-86C0-FB8F-79014925214A}"/>
              </a:ext>
            </a:extLst>
          </p:cNvPr>
          <p:cNvSpPr txBox="1"/>
          <p:nvPr/>
        </p:nvSpPr>
        <p:spPr>
          <a:xfrm>
            <a:off x="914400" y="6169223"/>
            <a:ext cx="71628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Click on the Training and Resources link.</a:t>
            </a:r>
          </a:p>
        </p:txBody>
      </p:sp>
      <p:sp>
        <p:nvSpPr>
          <p:cNvPr id="24" name="Rectangle: Rounded Corners 23">
            <a:extLst>
              <a:ext uri="{FF2B5EF4-FFF2-40B4-BE49-F238E27FC236}">
                <a16:creationId xmlns:a16="http://schemas.microsoft.com/office/drawing/2014/main" id="{8B75E810-2B2C-50D4-CCBF-ED1E9ECC5915}"/>
              </a:ext>
            </a:extLst>
          </p:cNvPr>
          <p:cNvSpPr/>
          <p:nvPr/>
        </p:nvSpPr>
        <p:spPr>
          <a:xfrm>
            <a:off x="1295400" y="4191000"/>
            <a:ext cx="9144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139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55292"/>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0447"/>
            <a:ext cx="71628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On the Training and Resources page, go to the Food Services Resources section on the right-hand column.</a:t>
            </a:r>
          </a:p>
        </p:txBody>
      </p:sp>
      <p:pic>
        <p:nvPicPr>
          <p:cNvPr id="18" name="Picture 17">
            <a:extLst>
              <a:ext uri="{FF2B5EF4-FFF2-40B4-BE49-F238E27FC236}">
                <a16:creationId xmlns:a16="http://schemas.microsoft.com/office/drawing/2014/main" id="{B4214C4F-283D-35DD-49F1-20E927C9940E}"/>
              </a:ext>
            </a:extLst>
          </p:cNvPr>
          <p:cNvPicPr>
            <a:picLocks noChangeAspect="1"/>
          </p:cNvPicPr>
          <p:nvPr/>
        </p:nvPicPr>
        <p:blipFill>
          <a:blip r:embed="rId4"/>
          <a:stretch>
            <a:fillRect/>
          </a:stretch>
        </p:blipFill>
        <p:spPr>
          <a:xfrm>
            <a:off x="457200" y="2057400"/>
            <a:ext cx="6858000" cy="3078956"/>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4495800" y="3352800"/>
            <a:ext cx="13716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528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99551"/>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FSD Training and Guidance Form</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1394936"/>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6193492"/>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6321623"/>
            <a:ext cx="71628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Scroll down to find the Training and Guidance Form.</a:t>
            </a:r>
          </a:p>
        </p:txBody>
      </p:sp>
      <p:pic>
        <p:nvPicPr>
          <p:cNvPr id="3" name="Picture 2">
            <a:extLst>
              <a:ext uri="{FF2B5EF4-FFF2-40B4-BE49-F238E27FC236}">
                <a16:creationId xmlns:a16="http://schemas.microsoft.com/office/drawing/2014/main" id="{4E984405-24F0-2E9B-CF11-5B6AD6F524D0}"/>
              </a:ext>
            </a:extLst>
          </p:cNvPr>
          <p:cNvPicPr>
            <a:picLocks noChangeAspect="1"/>
          </p:cNvPicPr>
          <p:nvPr/>
        </p:nvPicPr>
        <p:blipFill>
          <a:blip r:embed="rId4"/>
          <a:stretch>
            <a:fillRect/>
          </a:stretch>
        </p:blipFill>
        <p:spPr>
          <a:xfrm>
            <a:off x="457200" y="2701528"/>
            <a:ext cx="6858000" cy="3089672"/>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4495800" y="4343400"/>
            <a:ext cx="13716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033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FSD Training and Guidance Form:</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4C98EA19-A013-C85F-E685-08C2E50E7C64}"/>
              </a:ext>
            </a:extLst>
          </p:cNvPr>
          <p:cNvPicPr>
            <a:picLocks noChangeAspect="1"/>
          </p:cNvPicPr>
          <p:nvPr/>
        </p:nvPicPr>
        <p:blipFill>
          <a:blip r:embed="rId3"/>
          <a:stretch>
            <a:fillRect/>
          </a:stretch>
        </p:blipFill>
        <p:spPr>
          <a:xfrm>
            <a:off x="3035635" y="1852724"/>
            <a:ext cx="3987130" cy="5310076"/>
          </a:xfrm>
          <a:prstGeom prst="rect">
            <a:avLst/>
          </a:prstGeom>
        </p:spPr>
      </p:pic>
    </p:spTree>
    <p:extLst>
      <p:ext uri="{BB962C8B-B14F-4D97-AF65-F5344CB8AC3E}">
        <p14:creationId xmlns:p14="http://schemas.microsoft.com/office/powerpoint/2010/main" val="1915825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81257"/>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3423"/>
            <a:ext cx="71628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Go to the homepage of the LAUSD FSD website.</a:t>
            </a:r>
          </a:p>
        </p:txBody>
      </p:sp>
      <p:pic>
        <p:nvPicPr>
          <p:cNvPr id="4" name="Picture 3">
            <a:extLst>
              <a:ext uri="{FF2B5EF4-FFF2-40B4-BE49-F238E27FC236}">
                <a16:creationId xmlns:a16="http://schemas.microsoft.com/office/drawing/2014/main" id="{1420D8E0-7452-857B-A210-10CFF3C4C113}"/>
              </a:ext>
            </a:extLst>
          </p:cNvPr>
          <p:cNvPicPr>
            <a:picLocks noChangeAspect="1"/>
          </p:cNvPicPr>
          <p:nvPr/>
        </p:nvPicPr>
        <p:blipFill>
          <a:blip r:embed="rId4"/>
          <a:stretch>
            <a:fillRect/>
          </a:stretch>
        </p:blipFill>
        <p:spPr>
          <a:xfrm>
            <a:off x="457200" y="2057400"/>
            <a:ext cx="6858000" cy="3089672"/>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1219200" y="4648200"/>
            <a:ext cx="9144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7748D7D-2F43-DF06-2521-19C558C73DA3}"/>
              </a:ext>
            </a:extLst>
          </p:cNvPr>
          <p:cNvPicPr>
            <a:picLocks noChangeAspect="1"/>
          </p:cNvPicPr>
          <p:nvPr/>
        </p:nvPicPr>
        <p:blipFill>
          <a:blip r:embed="rId3"/>
          <a:stretch>
            <a:fillRect/>
          </a:stretch>
        </p:blipFill>
        <p:spPr>
          <a:xfrm>
            <a:off x="457200" y="5990857"/>
            <a:ext cx="335309" cy="512108"/>
          </a:xfrm>
          <a:prstGeom prst="rect">
            <a:avLst/>
          </a:prstGeom>
        </p:spPr>
      </p:pic>
      <p:sp>
        <p:nvSpPr>
          <p:cNvPr id="15" name="TextBox 11">
            <a:extLst>
              <a:ext uri="{FF2B5EF4-FFF2-40B4-BE49-F238E27FC236}">
                <a16:creationId xmlns:a16="http://schemas.microsoft.com/office/drawing/2014/main" id="{A986F53C-AAC0-5AFD-31F3-08D89BE42B4E}"/>
              </a:ext>
            </a:extLst>
          </p:cNvPr>
          <p:cNvSpPr txBox="1"/>
          <p:nvPr/>
        </p:nvSpPr>
        <p:spPr>
          <a:xfrm>
            <a:off x="914400" y="6093023"/>
            <a:ext cx="71628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Click on the Human Resources link.</a:t>
            </a:r>
          </a:p>
        </p:txBody>
      </p:sp>
    </p:spTree>
    <p:extLst>
      <p:ext uri="{BB962C8B-B14F-4D97-AF65-F5344CB8AC3E}">
        <p14:creationId xmlns:p14="http://schemas.microsoft.com/office/powerpoint/2010/main" val="443993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71554"/>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0447"/>
            <a:ext cx="71628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Under the Discipline section you will click on Absence – Tardy – FMLA Log</a:t>
            </a:r>
          </a:p>
        </p:txBody>
      </p:sp>
      <p:pic>
        <p:nvPicPr>
          <p:cNvPr id="3" name="Picture 2">
            <a:extLst>
              <a:ext uri="{FF2B5EF4-FFF2-40B4-BE49-F238E27FC236}">
                <a16:creationId xmlns:a16="http://schemas.microsoft.com/office/drawing/2014/main" id="{1CD4A89B-AEFB-AACA-9842-09826D6FF8D3}"/>
              </a:ext>
            </a:extLst>
          </p:cNvPr>
          <p:cNvPicPr>
            <a:picLocks noChangeAspect="1"/>
          </p:cNvPicPr>
          <p:nvPr/>
        </p:nvPicPr>
        <p:blipFill>
          <a:blip r:embed="rId4"/>
          <a:stretch>
            <a:fillRect/>
          </a:stretch>
        </p:blipFill>
        <p:spPr>
          <a:xfrm>
            <a:off x="457201" y="2057400"/>
            <a:ext cx="6858000" cy="3089672"/>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2514600" y="3810000"/>
            <a:ext cx="11430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445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Absence/Tardy/FMLA Log:</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A3F0C1E9-676A-37EE-27AC-5E1E33CB8C12}"/>
              </a:ext>
            </a:extLst>
          </p:cNvPr>
          <p:cNvPicPr>
            <a:picLocks noChangeAspect="1"/>
          </p:cNvPicPr>
          <p:nvPr/>
        </p:nvPicPr>
        <p:blipFill>
          <a:blip r:embed="rId3"/>
          <a:stretch>
            <a:fillRect/>
          </a:stretch>
        </p:blipFill>
        <p:spPr>
          <a:xfrm>
            <a:off x="2986863" y="1895399"/>
            <a:ext cx="4084674" cy="5267401"/>
          </a:xfrm>
          <a:prstGeom prst="rect">
            <a:avLst/>
          </a:prstGeom>
        </p:spPr>
      </p:pic>
    </p:spTree>
    <p:extLst>
      <p:ext uri="{BB962C8B-B14F-4D97-AF65-F5344CB8AC3E}">
        <p14:creationId xmlns:p14="http://schemas.microsoft.com/office/powerpoint/2010/main" val="214454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Absence – Tardy – FMLA Log:</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5486400"/>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5562600"/>
            <a:ext cx="670560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Expanded the AWOL absence to indicate time not worked; 5-19 absences or 20+ absences</a:t>
            </a:r>
          </a:p>
        </p:txBody>
      </p:sp>
      <p:pic>
        <p:nvPicPr>
          <p:cNvPr id="15" name="Picture 14">
            <a:extLst>
              <a:ext uri="{FF2B5EF4-FFF2-40B4-BE49-F238E27FC236}">
                <a16:creationId xmlns:a16="http://schemas.microsoft.com/office/drawing/2014/main" id="{4C8FA968-C91C-67BC-1B48-988DA453AB25}"/>
              </a:ext>
            </a:extLst>
          </p:cNvPr>
          <p:cNvPicPr>
            <a:picLocks noChangeAspect="1"/>
          </p:cNvPicPr>
          <p:nvPr/>
        </p:nvPicPr>
        <p:blipFill rotWithShape="1">
          <a:blip r:embed="rId4"/>
          <a:srcRect b="10306"/>
          <a:stretch/>
        </p:blipFill>
        <p:spPr>
          <a:xfrm>
            <a:off x="469193" y="1752600"/>
            <a:ext cx="6839704" cy="3488420"/>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792509" y="4028261"/>
            <a:ext cx="6217891" cy="31513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044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Absence – Tardy – FMLA Log:</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6019800"/>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6073914"/>
            <a:ext cx="670560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Expanded the absence information to include Unscheduled Absence or Unexcused Absence along with PN/KC and FMLA</a:t>
            </a:r>
          </a:p>
        </p:txBody>
      </p:sp>
      <p:pic>
        <p:nvPicPr>
          <p:cNvPr id="15" name="Picture 14">
            <a:extLst>
              <a:ext uri="{FF2B5EF4-FFF2-40B4-BE49-F238E27FC236}">
                <a16:creationId xmlns:a16="http://schemas.microsoft.com/office/drawing/2014/main" id="{782BD921-4974-B52F-87A2-83456A553F80}"/>
              </a:ext>
            </a:extLst>
          </p:cNvPr>
          <p:cNvPicPr>
            <a:picLocks noChangeAspect="1"/>
          </p:cNvPicPr>
          <p:nvPr/>
        </p:nvPicPr>
        <p:blipFill>
          <a:blip r:embed="rId4"/>
          <a:stretch>
            <a:fillRect/>
          </a:stretch>
        </p:blipFill>
        <p:spPr>
          <a:xfrm>
            <a:off x="475495" y="1752600"/>
            <a:ext cx="6839705" cy="3889244"/>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792509" y="4724400"/>
            <a:ext cx="6217891" cy="67935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973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Absence – Tardy – FMLA Log:</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5507692"/>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5562600"/>
            <a:ext cx="6705600" cy="163121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statement has been added to the Absence – Tardy – FMLA Log to inform employees that further absences and/or tardies may result in further disciplinary action up to and including dismissal from District Service.</a:t>
            </a:r>
          </a:p>
        </p:txBody>
      </p:sp>
      <p:pic>
        <p:nvPicPr>
          <p:cNvPr id="17" name="Picture 16">
            <a:extLst>
              <a:ext uri="{FF2B5EF4-FFF2-40B4-BE49-F238E27FC236}">
                <a16:creationId xmlns:a16="http://schemas.microsoft.com/office/drawing/2014/main" id="{DF3AD893-CD59-DDDF-FED1-7AA4EFE62A76}"/>
              </a:ext>
            </a:extLst>
          </p:cNvPr>
          <p:cNvPicPr>
            <a:picLocks noChangeAspect="1"/>
          </p:cNvPicPr>
          <p:nvPr/>
        </p:nvPicPr>
        <p:blipFill rotWithShape="1">
          <a:blip r:embed="rId4"/>
          <a:srcRect t="13229"/>
          <a:stretch/>
        </p:blipFill>
        <p:spPr>
          <a:xfrm>
            <a:off x="475496" y="1752600"/>
            <a:ext cx="6839704" cy="3505200"/>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847348" y="2667000"/>
            <a:ext cx="6096000" cy="3810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84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9747274-3316-E698-6A10-E5D88332B09B}"/>
              </a:ext>
            </a:extLst>
          </p:cNvPr>
          <p:cNvPicPr>
            <a:picLocks noChangeAspect="1"/>
          </p:cNvPicPr>
          <p:nvPr/>
        </p:nvPicPr>
        <p:blipFill rotWithShape="1">
          <a:blip r:embed="rId3"/>
          <a:srcRect t="7944" b="34087"/>
          <a:stretch/>
        </p:blipFill>
        <p:spPr>
          <a:xfrm>
            <a:off x="0" y="0"/>
            <a:ext cx="10058400" cy="3886200"/>
          </a:xfrm>
          <a:prstGeom prst="rect">
            <a:avLst/>
          </a:prstGeom>
        </p:spPr>
      </p:pic>
      <p:grpSp>
        <p:nvGrpSpPr>
          <p:cNvPr id="3" name="Group 3"/>
          <p:cNvGrpSpPr/>
          <p:nvPr/>
        </p:nvGrpSpPr>
        <p:grpSpPr>
          <a:xfrm>
            <a:off x="-4303017" y="7467600"/>
            <a:ext cx="18476217"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txBody>
            <a:bodyPr/>
            <a:lstStyle/>
            <a:p>
              <a:endParaRPr lang="en-US"/>
            </a:p>
          </p:txBody>
        </p:sp>
        <p:sp>
          <p:nvSpPr>
            <p:cNvPr id="5" name="TextBox 5"/>
            <p:cNvSpPr txBox="1"/>
            <p:nvPr/>
          </p:nvSpPr>
          <p:spPr>
            <a:xfrm>
              <a:off x="0" y="-38100"/>
              <a:ext cx="4866164"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19198" y="2590800"/>
            <a:ext cx="7620001" cy="2631629"/>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145DA0"/>
            </a:solidFill>
            <a:ln cap="sq">
              <a:noFill/>
              <a:prstDash val="solid"/>
              <a:miter/>
            </a:ln>
          </p:spPr>
          <p:txBody>
            <a:bodyPr/>
            <a:lstStyle/>
            <a:p>
              <a:endParaRPr lang="en-US" dirty="0"/>
            </a:p>
          </p:txBody>
        </p:sp>
        <p:sp>
          <p:nvSpPr>
            <p:cNvPr id="8" name="TextBox 8"/>
            <p:cNvSpPr txBox="1"/>
            <p:nvPr/>
          </p:nvSpPr>
          <p:spPr>
            <a:xfrm>
              <a:off x="0" y="-38100"/>
              <a:ext cx="3042735" cy="138286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19199" y="2633768"/>
            <a:ext cx="7620000" cy="1354217"/>
          </a:xfrm>
          <a:prstGeom prst="rect">
            <a:avLst/>
          </a:prstGeom>
        </p:spPr>
        <p:txBody>
          <a:bodyPr wrap="square" lIns="0" tIns="0" rIns="0" bIns="0" rtlCol="0" anchor="t">
            <a:spAutoFit/>
          </a:bodyPr>
          <a:lstStyle/>
          <a:p>
            <a:pPr algn="ctr">
              <a:spcBef>
                <a:spcPct val="0"/>
              </a:spcBef>
            </a:pPr>
            <a:r>
              <a:rPr lang="en-US" sz="4400" dirty="0">
                <a:solidFill>
                  <a:srgbClr val="FDFDFD"/>
                </a:solidFill>
                <a:latin typeface="Open Sans Extra Bold"/>
                <a:ea typeface="Open Sans Extra Bold"/>
                <a:cs typeface="Open Sans Extra Bold"/>
                <a:sym typeface="Open Sans Extra Bold"/>
              </a:rPr>
              <a:t>Why Positive Reinforcement</a:t>
            </a:r>
          </a:p>
        </p:txBody>
      </p:sp>
      <p:sp>
        <p:nvSpPr>
          <p:cNvPr id="10" name="TextBox 10"/>
          <p:cNvSpPr txBox="1"/>
          <p:nvPr/>
        </p:nvSpPr>
        <p:spPr>
          <a:xfrm>
            <a:off x="1219198" y="3962400"/>
            <a:ext cx="7620001" cy="1107996"/>
          </a:xfrm>
          <a:prstGeom prst="rect">
            <a:avLst/>
          </a:prstGeom>
        </p:spPr>
        <p:txBody>
          <a:bodyPr wrap="square" lIns="0" tIns="0" rIns="0" bIns="0" rtlCol="0" anchor="t">
            <a:spAutoFit/>
          </a:bodyPr>
          <a:lstStyle/>
          <a:p>
            <a:pPr algn="ctr">
              <a:spcBef>
                <a:spcPct val="0"/>
              </a:spcBef>
            </a:pPr>
            <a:r>
              <a:rPr lang="en-US" sz="2400" spc="-46" dirty="0">
                <a:solidFill>
                  <a:srgbClr val="FDFDFD"/>
                </a:solidFill>
                <a:latin typeface="Poppins"/>
                <a:ea typeface="Poppins"/>
                <a:cs typeface="Poppins"/>
                <a:sym typeface="Poppins"/>
              </a:rPr>
              <a:t>Positive reinforcement encourages the desired behavior and is a better motivator than the threat of disciplinary action.</a:t>
            </a:r>
          </a:p>
        </p:txBody>
      </p:sp>
      <p:sp>
        <p:nvSpPr>
          <p:cNvPr id="12" name="TextBox 11">
            <a:extLst>
              <a:ext uri="{FF2B5EF4-FFF2-40B4-BE49-F238E27FC236}">
                <a16:creationId xmlns:a16="http://schemas.microsoft.com/office/drawing/2014/main" id="{EDAF6D99-EA3B-9D3B-4A34-3EFB19B4A6F3}"/>
              </a:ext>
            </a:extLst>
          </p:cNvPr>
          <p:cNvSpPr txBox="1"/>
          <p:nvPr/>
        </p:nvSpPr>
        <p:spPr>
          <a:xfrm>
            <a:off x="838200" y="5471159"/>
            <a:ext cx="599394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Recognize positive behaviors by giving praise.</a:t>
            </a:r>
          </a:p>
        </p:txBody>
      </p:sp>
      <p:pic>
        <p:nvPicPr>
          <p:cNvPr id="13" name="Picture 12">
            <a:extLst>
              <a:ext uri="{FF2B5EF4-FFF2-40B4-BE49-F238E27FC236}">
                <a16:creationId xmlns:a16="http://schemas.microsoft.com/office/drawing/2014/main" id="{3C8EDF6D-0927-0D80-D67D-6943250E7948}"/>
              </a:ext>
            </a:extLst>
          </p:cNvPr>
          <p:cNvPicPr>
            <a:picLocks noChangeAspect="1"/>
          </p:cNvPicPr>
          <p:nvPr/>
        </p:nvPicPr>
        <p:blipFill>
          <a:blip r:embed="rId4"/>
          <a:stretch>
            <a:fillRect/>
          </a:stretch>
        </p:blipFill>
        <p:spPr>
          <a:xfrm>
            <a:off x="457200" y="5410200"/>
            <a:ext cx="335309" cy="512108"/>
          </a:xfrm>
          <a:prstGeom prst="rect">
            <a:avLst/>
          </a:prstGeom>
        </p:spPr>
      </p:pic>
      <p:pic>
        <p:nvPicPr>
          <p:cNvPr id="14" name="Picture 13">
            <a:extLst>
              <a:ext uri="{FF2B5EF4-FFF2-40B4-BE49-F238E27FC236}">
                <a16:creationId xmlns:a16="http://schemas.microsoft.com/office/drawing/2014/main" id="{0097BE48-86E3-6993-34C3-B96B6DDE1E1A}"/>
              </a:ext>
            </a:extLst>
          </p:cNvPr>
          <p:cNvPicPr>
            <a:picLocks noChangeAspect="1"/>
          </p:cNvPicPr>
          <p:nvPr/>
        </p:nvPicPr>
        <p:blipFill>
          <a:blip r:embed="rId4"/>
          <a:stretch>
            <a:fillRect/>
          </a:stretch>
        </p:blipFill>
        <p:spPr>
          <a:xfrm>
            <a:off x="457200" y="6019800"/>
            <a:ext cx="335309" cy="512108"/>
          </a:xfrm>
          <a:prstGeom prst="rect">
            <a:avLst/>
          </a:prstGeom>
        </p:spPr>
      </p:pic>
      <p:pic>
        <p:nvPicPr>
          <p:cNvPr id="15" name="Picture 14">
            <a:extLst>
              <a:ext uri="{FF2B5EF4-FFF2-40B4-BE49-F238E27FC236}">
                <a16:creationId xmlns:a16="http://schemas.microsoft.com/office/drawing/2014/main" id="{76D6CE0C-6572-E7D5-B492-2BCE41ED4C41}"/>
              </a:ext>
            </a:extLst>
          </p:cNvPr>
          <p:cNvPicPr>
            <a:picLocks noChangeAspect="1"/>
          </p:cNvPicPr>
          <p:nvPr/>
        </p:nvPicPr>
        <p:blipFill>
          <a:blip r:embed="rId4"/>
          <a:stretch>
            <a:fillRect/>
          </a:stretch>
        </p:blipFill>
        <p:spPr>
          <a:xfrm>
            <a:off x="457200" y="6629400"/>
            <a:ext cx="335309" cy="512108"/>
          </a:xfrm>
          <a:prstGeom prst="rect">
            <a:avLst/>
          </a:prstGeom>
        </p:spPr>
      </p:pic>
      <p:sp>
        <p:nvSpPr>
          <p:cNvPr id="16" name="TextBox 15">
            <a:extLst>
              <a:ext uri="{FF2B5EF4-FFF2-40B4-BE49-F238E27FC236}">
                <a16:creationId xmlns:a16="http://schemas.microsoft.com/office/drawing/2014/main" id="{56710AEC-6C42-BAC9-5C1A-25EC5D3B30C9}"/>
              </a:ext>
            </a:extLst>
          </p:cNvPr>
          <p:cNvSpPr txBox="1"/>
          <p:nvPr/>
        </p:nvSpPr>
        <p:spPr>
          <a:xfrm>
            <a:off x="838200" y="6096000"/>
            <a:ext cx="4204997"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Reward staff for good behavior.</a:t>
            </a:r>
          </a:p>
        </p:txBody>
      </p:sp>
      <p:sp>
        <p:nvSpPr>
          <p:cNvPr id="17" name="TextBox 16">
            <a:extLst>
              <a:ext uri="{FF2B5EF4-FFF2-40B4-BE49-F238E27FC236}">
                <a16:creationId xmlns:a16="http://schemas.microsoft.com/office/drawing/2014/main" id="{9D7BD4E3-DBB6-8F81-ADE6-634DED6A7EE7}"/>
              </a:ext>
            </a:extLst>
          </p:cNvPr>
          <p:cNvSpPr txBox="1"/>
          <p:nvPr/>
        </p:nvSpPr>
        <p:spPr>
          <a:xfrm>
            <a:off x="838200" y="6705600"/>
            <a:ext cx="899160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Show appreciation by simply saying “Thank You”.</a:t>
            </a:r>
          </a:p>
        </p:txBody>
      </p:sp>
    </p:spTree>
    <p:extLst>
      <p:ext uri="{BB962C8B-B14F-4D97-AF65-F5344CB8AC3E}">
        <p14:creationId xmlns:p14="http://schemas.microsoft.com/office/powerpoint/2010/main" val="133000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Incident Record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55292"/>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0447"/>
            <a:ext cx="65532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Under the Discipline section you will click on Incident Record Blank.</a:t>
            </a:r>
          </a:p>
        </p:txBody>
      </p:sp>
      <p:pic>
        <p:nvPicPr>
          <p:cNvPr id="3" name="Picture 2">
            <a:extLst>
              <a:ext uri="{FF2B5EF4-FFF2-40B4-BE49-F238E27FC236}">
                <a16:creationId xmlns:a16="http://schemas.microsoft.com/office/drawing/2014/main" id="{1CD4A89B-AEFB-AACA-9842-09826D6FF8D3}"/>
              </a:ext>
            </a:extLst>
          </p:cNvPr>
          <p:cNvPicPr>
            <a:picLocks noChangeAspect="1"/>
          </p:cNvPicPr>
          <p:nvPr/>
        </p:nvPicPr>
        <p:blipFill>
          <a:blip r:embed="rId4"/>
          <a:stretch>
            <a:fillRect/>
          </a:stretch>
        </p:blipFill>
        <p:spPr>
          <a:xfrm>
            <a:off x="457201" y="2057400"/>
            <a:ext cx="6858000" cy="3089672"/>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2667000" y="4419600"/>
            <a:ext cx="11430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030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5520FDBC-F28D-09DC-A8AC-44515051AD05}"/>
              </a:ext>
            </a:extLst>
          </p:cNvPr>
          <p:cNvPicPr>
            <a:picLocks noChangeAspect="1"/>
          </p:cNvPicPr>
          <p:nvPr/>
        </p:nvPicPr>
        <p:blipFill>
          <a:blip r:embed="rId3"/>
          <a:stretch>
            <a:fillRect/>
          </a:stretch>
        </p:blipFill>
        <p:spPr>
          <a:xfrm>
            <a:off x="2999056" y="1905000"/>
            <a:ext cx="4060288" cy="5230821"/>
          </a:xfrm>
          <a:prstGeom prst="rect">
            <a:avLst/>
          </a:prstGeom>
          <a:ln>
            <a:solidFill>
              <a:schemeClr val="tx1"/>
            </a:solidFill>
          </a:ln>
        </p:spPr>
      </p:pic>
    </p:spTree>
    <p:extLst>
      <p:ext uri="{BB962C8B-B14F-4D97-AF65-F5344CB8AC3E}">
        <p14:creationId xmlns:p14="http://schemas.microsoft.com/office/powerpoint/2010/main" val="209424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5507692"/>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5562600"/>
            <a:ext cx="670560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Added the wording Verbal Warning to the “has the employee previously received any of the following”.</a:t>
            </a:r>
          </a:p>
        </p:txBody>
      </p:sp>
      <p:pic>
        <p:nvPicPr>
          <p:cNvPr id="17" name="Picture 16">
            <a:extLst>
              <a:ext uri="{FF2B5EF4-FFF2-40B4-BE49-F238E27FC236}">
                <a16:creationId xmlns:a16="http://schemas.microsoft.com/office/drawing/2014/main" id="{52BE71D9-3E4D-A35B-7976-9485510135D3}"/>
              </a:ext>
            </a:extLst>
          </p:cNvPr>
          <p:cNvPicPr>
            <a:picLocks noChangeAspect="1"/>
          </p:cNvPicPr>
          <p:nvPr/>
        </p:nvPicPr>
        <p:blipFill rotWithShape="1">
          <a:blip r:embed="rId4"/>
          <a:srcRect b="20577"/>
          <a:stretch/>
        </p:blipFill>
        <p:spPr>
          <a:xfrm>
            <a:off x="447932" y="1752600"/>
            <a:ext cx="6757863" cy="3408640"/>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838200" y="4038600"/>
            <a:ext cx="6096000" cy="3048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319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5507692"/>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5562600"/>
            <a:ext cx="670560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Document the Incident in this section.</a:t>
            </a:r>
          </a:p>
        </p:txBody>
      </p:sp>
      <p:pic>
        <p:nvPicPr>
          <p:cNvPr id="17" name="Picture 16">
            <a:extLst>
              <a:ext uri="{FF2B5EF4-FFF2-40B4-BE49-F238E27FC236}">
                <a16:creationId xmlns:a16="http://schemas.microsoft.com/office/drawing/2014/main" id="{8B64B6E6-D0AE-72C2-FDE2-3BA6DE150444}"/>
              </a:ext>
            </a:extLst>
          </p:cNvPr>
          <p:cNvPicPr>
            <a:picLocks noChangeAspect="1"/>
          </p:cNvPicPr>
          <p:nvPr/>
        </p:nvPicPr>
        <p:blipFill>
          <a:blip r:embed="rId4"/>
          <a:stretch>
            <a:fillRect/>
          </a:stretch>
        </p:blipFill>
        <p:spPr>
          <a:xfrm>
            <a:off x="457201" y="1752600"/>
            <a:ext cx="6751688" cy="3430825"/>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762000" y="1752600"/>
            <a:ext cx="6172200" cy="1622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728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Incident Record: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a:extLst>
              <a:ext uri="{FF2B5EF4-FFF2-40B4-BE49-F238E27FC236}">
                <a16:creationId xmlns:a16="http://schemas.microsoft.com/office/drawing/2014/main" id="{35DA2B20-081E-B97B-2E64-EA0AD506E222}"/>
              </a:ext>
            </a:extLst>
          </p:cNvPr>
          <p:cNvPicPr>
            <a:picLocks noChangeAspect="1"/>
          </p:cNvPicPr>
          <p:nvPr/>
        </p:nvPicPr>
        <p:blipFill>
          <a:blip r:embed="rId3"/>
          <a:stretch>
            <a:fillRect/>
          </a:stretch>
        </p:blipFill>
        <p:spPr>
          <a:xfrm>
            <a:off x="457200" y="5486400"/>
            <a:ext cx="335309" cy="512108"/>
          </a:xfrm>
          <a:prstGeom prst="rect">
            <a:avLst/>
          </a:prstGeom>
        </p:spPr>
      </p:pic>
      <p:sp>
        <p:nvSpPr>
          <p:cNvPr id="13" name="TextBox 12">
            <a:extLst>
              <a:ext uri="{FF2B5EF4-FFF2-40B4-BE49-F238E27FC236}">
                <a16:creationId xmlns:a16="http://schemas.microsoft.com/office/drawing/2014/main" id="{9565A98C-0C32-ED32-6735-5C5BC1576261}"/>
              </a:ext>
            </a:extLst>
          </p:cNvPr>
          <p:cNvSpPr txBox="1"/>
          <p:nvPr/>
        </p:nvSpPr>
        <p:spPr>
          <a:xfrm>
            <a:off x="838200" y="5562600"/>
            <a:ext cx="670560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Provide the Assistance and Guidance that will be delivered to the employee in this section.</a:t>
            </a:r>
          </a:p>
        </p:txBody>
      </p:sp>
      <p:pic>
        <p:nvPicPr>
          <p:cNvPr id="17" name="Picture 16">
            <a:extLst>
              <a:ext uri="{FF2B5EF4-FFF2-40B4-BE49-F238E27FC236}">
                <a16:creationId xmlns:a16="http://schemas.microsoft.com/office/drawing/2014/main" id="{8B64B6E6-D0AE-72C2-FDE2-3BA6DE150444}"/>
              </a:ext>
            </a:extLst>
          </p:cNvPr>
          <p:cNvPicPr>
            <a:picLocks noChangeAspect="1"/>
          </p:cNvPicPr>
          <p:nvPr/>
        </p:nvPicPr>
        <p:blipFill>
          <a:blip r:embed="rId4"/>
          <a:stretch>
            <a:fillRect/>
          </a:stretch>
        </p:blipFill>
        <p:spPr>
          <a:xfrm>
            <a:off x="457201" y="1752600"/>
            <a:ext cx="6751688" cy="3430825"/>
          </a:xfrm>
          <a:prstGeom prst="rect">
            <a:avLst/>
          </a:prstGeom>
          <a:ln>
            <a:solidFill>
              <a:schemeClr val="tx1"/>
            </a:solidFill>
          </a:ln>
        </p:spPr>
      </p:pic>
      <p:sp>
        <p:nvSpPr>
          <p:cNvPr id="2" name="Rectangle: Rounded Corners 1">
            <a:extLst>
              <a:ext uri="{FF2B5EF4-FFF2-40B4-BE49-F238E27FC236}">
                <a16:creationId xmlns:a16="http://schemas.microsoft.com/office/drawing/2014/main" id="{155DCB69-1551-1B1A-9A84-2717A20384DF}"/>
              </a:ext>
            </a:extLst>
          </p:cNvPr>
          <p:cNvSpPr/>
          <p:nvPr/>
        </p:nvSpPr>
        <p:spPr>
          <a:xfrm>
            <a:off x="762000" y="3482497"/>
            <a:ext cx="6172200" cy="10133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736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Conference Memo</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Conference Memo can be found on the LAUSD Food Services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3DC9DD91-4228-1DEA-889E-E567659463AA}"/>
              </a:ext>
            </a:extLst>
          </p:cNvPr>
          <p:cNvPicPr>
            <a:picLocks noChangeAspect="1"/>
          </p:cNvPicPr>
          <p:nvPr/>
        </p:nvPicPr>
        <p:blipFill>
          <a:blip r:embed="rId3"/>
          <a:stretch>
            <a:fillRect/>
          </a:stretch>
        </p:blipFill>
        <p:spPr>
          <a:xfrm>
            <a:off x="457200" y="5355292"/>
            <a:ext cx="335309" cy="512108"/>
          </a:xfrm>
          <a:prstGeom prst="rect">
            <a:avLst/>
          </a:prstGeom>
        </p:spPr>
      </p:pic>
      <p:sp>
        <p:nvSpPr>
          <p:cNvPr id="13" name="TextBox 11">
            <a:extLst>
              <a:ext uri="{FF2B5EF4-FFF2-40B4-BE49-F238E27FC236}">
                <a16:creationId xmlns:a16="http://schemas.microsoft.com/office/drawing/2014/main" id="{514C6A11-DA5A-07BF-7F8F-BCC9F300AC20}"/>
              </a:ext>
            </a:extLst>
          </p:cNvPr>
          <p:cNvSpPr txBox="1"/>
          <p:nvPr/>
        </p:nvSpPr>
        <p:spPr>
          <a:xfrm>
            <a:off x="914400" y="5480447"/>
            <a:ext cx="65532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Under the Discipline section you will click on Conference Memo.</a:t>
            </a:r>
          </a:p>
        </p:txBody>
      </p:sp>
      <p:pic>
        <p:nvPicPr>
          <p:cNvPr id="3" name="Picture 2">
            <a:extLst>
              <a:ext uri="{FF2B5EF4-FFF2-40B4-BE49-F238E27FC236}">
                <a16:creationId xmlns:a16="http://schemas.microsoft.com/office/drawing/2014/main" id="{1CD4A89B-AEFB-AACA-9842-09826D6FF8D3}"/>
              </a:ext>
            </a:extLst>
          </p:cNvPr>
          <p:cNvPicPr>
            <a:picLocks noChangeAspect="1"/>
          </p:cNvPicPr>
          <p:nvPr/>
        </p:nvPicPr>
        <p:blipFill>
          <a:blip r:embed="rId4"/>
          <a:stretch>
            <a:fillRect/>
          </a:stretch>
        </p:blipFill>
        <p:spPr>
          <a:xfrm>
            <a:off x="457201" y="2057400"/>
            <a:ext cx="6858000" cy="3089672"/>
          </a:xfrm>
          <a:prstGeom prst="rect">
            <a:avLst/>
          </a:prstGeom>
          <a:ln>
            <a:solidFill>
              <a:schemeClr val="tx1"/>
            </a:solidFill>
          </a:ln>
        </p:spPr>
      </p:pic>
      <p:sp>
        <p:nvSpPr>
          <p:cNvPr id="24" name="Rectangle: Rounded Corners 23">
            <a:extLst>
              <a:ext uri="{FF2B5EF4-FFF2-40B4-BE49-F238E27FC236}">
                <a16:creationId xmlns:a16="http://schemas.microsoft.com/office/drawing/2014/main" id="{8B75E810-2B2C-50D4-CCBF-ED1E9ECC5915}"/>
              </a:ext>
            </a:extLst>
          </p:cNvPr>
          <p:cNvSpPr/>
          <p:nvPr/>
        </p:nvSpPr>
        <p:spPr>
          <a:xfrm>
            <a:off x="2514600" y="4114800"/>
            <a:ext cx="838200" cy="152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762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9154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Conference Memorandum:</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46083611-66BA-04BC-5DCF-55C08FFC3869}"/>
              </a:ext>
            </a:extLst>
          </p:cNvPr>
          <p:cNvPicPr>
            <a:picLocks noChangeAspect="1"/>
          </p:cNvPicPr>
          <p:nvPr/>
        </p:nvPicPr>
        <p:blipFill>
          <a:blip r:embed="rId3"/>
          <a:stretch>
            <a:fillRect/>
          </a:stretch>
        </p:blipFill>
        <p:spPr>
          <a:xfrm>
            <a:off x="2983814" y="1905000"/>
            <a:ext cx="4090771" cy="5291787"/>
          </a:xfrm>
          <a:prstGeom prst="rect">
            <a:avLst/>
          </a:prstGeom>
        </p:spPr>
      </p:pic>
    </p:spTree>
    <p:extLst>
      <p:ext uri="{BB962C8B-B14F-4D97-AF65-F5344CB8AC3E}">
        <p14:creationId xmlns:p14="http://schemas.microsoft.com/office/powerpoint/2010/main" val="3944476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 Forms</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All forms can be found on the Café LA website.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3193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3622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Training and Guidance Form</a:t>
            </a:r>
          </a:p>
        </p:txBody>
      </p:sp>
      <p:sp>
        <p:nvSpPr>
          <p:cNvPr id="22" name="Freeform 22"/>
          <p:cNvSpPr/>
          <p:nvPr/>
        </p:nvSpPr>
        <p:spPr>
          <a:xfrm rot="5400000">
            <a:off x="370156" y="293418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2974777"/>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Absence/Tardy/FMLA Log</a:t>
            </a:r>
          </a:p>
        </p:txBody>
      </p:sp>
      <p:sp>
        <p:nvSpPr>
          <p:cNvPr id="2" name="Freeform 22">
            <a:extLst>
              <a:ext uri="{FF2B5EF4-FFF2-40B4-BE49-F238E27FC236}">
                <a16:creationId xmlns:a16="http://schemas.microsoft.com/office/drawing/2014/main" id="{5E623456-1BC4-8E05-9BBD-BCFF753E3CB3}"/>
              </a:ext>
            </a:extLst>
          </p:cNvPr>
          <p:cNvSpPr/>
          <p:nvPr/>
        </p:nvSpPr>
        <p:spPr>
          <a:xfrm rot="5400000">
            <a:off x="370156" y="3566863"/>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EC8D85B3-0829-3F28-693A-351B7D0A4782}"/>
              </a:ext>
            </a:extLst>
          </p:cNvPr>
          <p:cNvSpPr txBox="1"/>
          <p:nvPr/>
        </p:nvSpPr>
        <p:spPr>
          <a:xfrm>
            <a:off x="914400" y="35814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Incident Record</a:t>
            </a:r>
          </a:p>
        </p:txBody>
      </p:sp>
      <p:sp>
        <p:nvSpPr>
          <p:cNvPr id="16" name="Freeform 22">
            <a:extLst>
              <a:ext uri="{FF2B5EF4-FFF2-40B4-BE49-F238E27FC236}">
                <a16:creationId xmlns:a16="http://schemas.microsoft.com/office/drawing/2014/main" id="{C4F8263E-8C1D-342C-5FD7-39DD4942156E}"/>
              </a:ext>
            </a:extLst>
          </p:cNvPr>
          <p:cNvSpPr/>
          <p:nvPr/>
        </p:nvSpPr>
        <p:spPr>
          <a:xfrm rot="5400000">
            <a:off x="370156" y="4161112"/>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F1A9461E-63B0-3374-15C2-974286B2DA39}"/>
              </a:ext>
            </a:extLst>
          </p:cNvPr>
          <p:cNvSpPr txBox="1"/>
          <p:nvPr/>
        </p:nvSpPr>
        <p:spPr>
          <a:xfrm>
            <a:off x="914400" y="41910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Conference Memorandum (Letter of Reprimand)</a:t>
            </a:r>
          </a:p>
        </p:txBody>
      </p:sp>
      <p:sp>
        <p:nvSpPr>
          <p:cNvPr id="15" name="TextBox 23">
            <a:extLst>
              <a:ext uri="{FF2B5EF4-FFF2-40B4-BE49-F238E27FC236}">
                <a16:creationId xmlns:a16="http://schemas.microsoft.com/office/drawing/2014/main" id="{1C2EC0AB-E7F2-1C32-0EF0-479A0DF4E632}"/>
              </a:ext>
            </a:extLst>
          </p:cNvPr>
          <p:cNvSpPr txBox="1"/>
          <p:nvPr/>
        </p:nvSpPr>
        <p:spPr>
          <a:xfrm>
            <a:off x="457200" y="19050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Progressive Discipline Forms:</a:t>
            </a:r>
          </a:p>
        </p:txBody>
      </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3">
            <a:extLst>
              <a:ext uri="{FF2B5EF4-FFF2-40B4-BE49-F238E27FC236}">
                <a16:creationId xmlns:a16="http://schemas.microsoft.com/office/drawing/2014/main" id="{FF0C1C0D-3C64-2C3A-527A-47ABBE62B731}"/>
              </a:ext>
            </a:extLst>
          </p:cNvPr>
          <p:cNvPicPr>
            <a:picLocks noChangeAspect="1"/>
          </p:cNvPicPr>
          <p:nvPr/>
        </p:nvPicPr>
        <p:blipFill>
          <a:blip r:embed="rId5"/>
          <a:stretch>
            <a:fillRect/>
          </a:stretch>
        </p:blipFill>
        <p:spPr>
          <a:xfrm>
            <a:off x="1741542" y="4980404"/>
            <a:ext cx="5116458" cy="2436714"/>
          </a:xfrm>
          <a:prstGeom prst="rect">
            <a:avLst/>
          </a:prstGeom>
        </p:spPr>
      </p:pic>
    </p:spTree>
    <p:extLst>
      <p:ext uri="{BB962C8B-B14F-4D97-AF65-F5344CB8AC3E}">
        <p14:creationId xmlns:p14="http://schemas.microsoft.com/office/powerpoint/2010/main" val="4005279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Let’s examine how to apply the Stairway to Progressive Discipline. Keep in mind this guide, and every situation is unique.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84925" y="256000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a:off x="370156" y="37671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1C2EC0AB-E7F2-1C32-0EF0-479A0DF4E632}"/>
              </a:ext>
            </a:extLst>
          </p:cNvPr>
          <p:cNvSpPr txBox="1"/>
          <p:nvPr/>
        </p:nvSpPr>
        <p:spPr>
          <a:xfrm>
            <a:off x="990600" y="2590800"/>
            <a:ext cx="6629400" cy="246221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When an incident occurs, the FSM should discuss the appropriate behavior and what is expected of the FSW, this is a </a:t>
            </a:r>
            <a:r>
              <a:rPr lang="en-US" sz="2000" b="1" spc="-57" dirty="0">
                <a:solidFill>
                  <a:srgbClr val="051D40"/>
                </a:solidFill>
                <a:latin typeface="Poppins"/>
                <a:ea typeface="Poppins"/>
                <a:cs typeface="Poppins"/>
                <a:sym typeface="Poppins"/>
              </a:rPr>
              <a:t>Verbal Warning</a:t>
            </a:r>
            <a:r>
              <a:rPr lang="en-US" sz="2000" spc="-57" dirty="0">
                <a:solidFill>
                  <a:srgbClr val="051D40"/>
                </a:solidFill>
                <a:latin typeface="Poppins"/>
                <a:ea typeface="Poppins"/>
                <a:cs typeface="Poppins"/>
                <a:sym typeface="Poppins"/>
              </a:rPr>
              <a:t>.</a:t>
            </a:r>
          </a:p>
          <a:p>
            <a:pPr>
              <a:spcBef>
                <a:spcPct val="0"/>
              </a:spcBef>
            </a:pPr>
            <a:endParaRPr lang="en-US" sz="2000" spc="-57" dirty="0">
              <a:solidFill>
                <a:srgbClr val="051D40"/>
              </a:solidFill>
              <a:latin typeface="Poppins"/>
              <a:ea typeface="Poppins"/>
              <a:cs typeface="Poppins"/>
              <a:sym typeface="Poppins"/>
            </a:endParaRPr>
          </a:p>
          <a:p>
            <a:pPr>
              <a:spcBef>
                <a:spcPct val="0"/>
              </a:spcBef>
            </a:pPr>
            <a:r>
              <a:rPr lang="en-US" sz="2000" spc="-57" dirty="0">
                <a:solidFill>
                  <a:srgbClr val="051D40"/>
                </a:solidFill>
                <a:latin typeface="Poppins"/>
                <a:ea typeface="Poppins"/>
                <a:cs typeface="Poppins"/>
                <a:sym typeface="Poppins"/>
              </a:rPr>
              <a:t>After a Verbal Warning, provide training using the FSD </a:t>
            </a:r>
            <a:r>
              <a:rPr lang="en-US" sz="2000" b="1" spc="-57" dirty="0">
                <a:solidFill>
                  <a:srgbClr val="051D40"/>
                </a:solidFill>
                <a:latin typeface="Poppins"/>
                <a:ea typeface="Poppins"/>
                <a:cs typeface="Poppins"/>
                <a:sym typeface="Poppins"/>
              </a:rPr>
              <a:t>Training and Guidance Form</a:t>
            </a:r>
            <a:r>
              <a:rPr lang="en-US" sz="2000" spc="-57" dirty="0">
                <a:solidFill>
                  <a:srgbClr val="051D40"/>
                </a:solidFill>
                <a:latin typeface="Poppins"/>
                <a:ea typeface="Poppins"/>
                <a:cs typeface="Poppins"/>
                <a:sym typeface="Poppins"/>
              </a:rPr>
              <a:t>.</a:t>
            </a:r>
          </a:p>
          <a:p>
            <a:pPr>
              <a:spcBef>
                <a:spcPct val="0"/>
              </a:spcBef>
            </a:pPr>
            <a:endParaRPr lang="en-US" sz="2000" b="1" spc="-57" dirty="0">
              <a:solidFill>
                <a:srgbClr val="051D40"/>
              </a:solidFill>
              <a:latin typeface="Poppins"/>
              <a:ea typeface="Poppins"/>
              <a:cs typeface="Poppins"/>
              <a:sym typeface="Poppins"/>
            </a:endParaRPr>
          </a:p>
          <a:p>
            <a:pPr>
              <a:spcBef>
                <a:spcPct val="0"/>
              </a:spcBef>
            </a:pPr>
            <a:endParaRPr lang="en-US" sz="2000" spc="-57" dirty="0">
              <a:solidFill>
                <a:srgbClr val="051D40"/>
              </a:solidFill>
              <a:latin typeface="Poppins"/>
              <a:ea typeface="Poppins"/>
              <a:cs typeface="Poppins"/>
              <a:sym typeface="Poppins"/>
            </a:endParaRPr>
          </a:p>
        </p:txBody>
      </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8" name="Picture 27">
            <a:extLst>
              <a:ext uri="{FF2B5EF4-FFF2-40B4-BE49-F238E27FC236}">
                <a16:creationId xmlns:a16="http://schemas.microsoft.com/office/drawing/2014/main" id="{7138E830-3C47-94C6-ECAF-1ADB7DE0F58C}"/>
              </a:ext>
            </a:extLst>
          </p:cNvPr>
          <p:cNvPicPr>
            <a:picLocks noChangeAspect="1"/>
          </p:cNvPicPr>
          <p:nvPr/>
        </p:nvPicPr>
        <p:blipFill>
          <a:blip r:embed="rId5"/>
          <a:stretch>
            <a:fillRect/>
          </a:stretch>
        </p:blipFill>
        <p:spPr>
          <a:xfrm>
            <a:off x="2812672" y="4564651"/>
            <a:ext cx="3527150" cy="3055349"/>
          </a:xfrm>
          <a:prstGeom prst="rect">
            <a:avLst/>
          </a:prstGeom>
        </p:spPr>
      </p:pic>
    </p:spTree>
    <p:extLst>
      <p:ext uri="{BB962C8B-B14F-4D97-AF65-F5344CB8AC3E}">
        <p14:creationId xmlns:p14="http://schemas.microsoft.com/office/powerpoint/2010/main" val="1360369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Let’s examine how to apply the Stairway to Progressive Discipline. Keep in mind this guide, and every situation is unique.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39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a:off x="370155" y="36684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1C2EC0AB-E7F2-1C32-0EF0-479A0DF4E632}"/>
              </a:ext>
            </a:extLst>
          </p:cNvPr>
          <p:cNvSpPr txBox="1"/>
          <p:nvPr/>
        </p:nvSpPr>
        <p:spPr>
          <a:xfrm>
            <a:off x="990600" y="2438400"/>
            <a:ext cx="6629400" cy="2769989"/>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If the behavior continues, note the date of the verbal warning for the previous incident on the</a:t>
            </a:r>
            <a:r>
              <a:rPr lang="en-US" sz="2000" b="1" spc="-57" dirty="0">
                <a:solidFill>
                  <a:srgbClr val="051D40"/>
                </a:solidFill>
                <a:latin typeface="Poppins"/>
                <a:ea typeface="Poppins"/>
                <a:cs typeface="Poppins"/>
                <a:sym typeface="Poppins"/>
              </a:rPr>
              <a:t> Incident Record</a:t>
            </a:r>
            <a:r>
              <a:rPr lang="en-US" sz="2000" spc="-57" dirty="0">
                <a:solidFill>
                  <a:srgbClr val="051D40"/>
                </a:solidFill>
                <a:latin typeface="Poppins"/>
                <a:ea typeface="Poppins"/>
                <a:cs typeface="Poppins"/>
                <a:sym typeface="Poppins"/>
              </a:rPr>
              <a:t>.</a:t>
            </a:r>
          </a:p>
          <a:p>
            <a:pPr>
              <a:spcBef>
                <a:spcPct val="0"/>
              </a:spcBef>
            </a:pPr>
            <a:endParaRPr lang="en-US" sz="2000" spc="-57" dirty="0">
              <a:solidFill>
                <a:srgbClr val="051D40"/>
              </a:solidFill>
              <a:latin typeface="Poppins"/>
              <a:ea typeface="Poppins"/>
              <a:cs typeface="Poppins"/>
              <a:sym typeface="Poppins"/>
            </a:endParaRPr>
          </a:p>
          <a:p>
            <a:pPr>
              <a:spcBef>
                <a:spcPct val="0"/>
              </a:spcBef>
            </a:pPr>
            <a:r>
              <a:rPr lang="en-US" sz="2000" spc="-57" dirty="0">
                <a:solidFill>
                  <a:srgbClr val="051D40"/>
                </a:solidFill>
                <a:latin typeface="Poppins"/>
                <a:ea typeface="Poppins"/>
                <a:cs typeface="Poppins"/>
                <a:sym typeface="Poppins"/>
              </a:rPr>
              <a:t>Issue an </a:t>
            </a:r>
            <a:r>
              <a:rPr lang="en-US" sz="2000" b="1" spc="-57" dirty="0">
                <a:solidFill>
                  <a:srgbClr val="051D40"/>
                </a:solidFill>
                <a:latin typeface="Poppins"/>
                <a:ea typeface="Poppins"/>
                <a:cs typeface="Poppins"/>
                <a:sym typeface="Poppins"/>
              </a:rPr>
              <a:t>Incident Record</a:t>
            </a:r>
            <a:r>
              <a:rPr lang="en-US" sz="2000" spc="-57" dirty="0">
                <a:solidFill>
                  <a:srgbClr val="051D40"/>
                </a:solidFill>
                <a:latin typeface="Poppins"/>
                <a:ea typeface="Poppins"/>
                <a:cs typeface="Poppins"/>
                <a:sym typeface="Poppins"/>
              </a:rPr>
              <a:t>, include supporting documentation such as previous </a:t>
            </a:r>
            <a:r>
              <a:rPr lang="en-US" sz="2000" b="1" spc="-57" dirty="0">
                <a:solidFill>
                  <a:srgbClr val="051D40"/>
                </a:solidFill>
                <a:latin typeface="Poppins"/>
                <a:ea typeface="Poppins"/>
                <a:cs typeface="Poppins"/>
                <a:sym typeface="Poppins"/>
              </a:rPr>
              <a:t>FSD</a:t>
            </a:r>
            <a:r>
              <a:rPr lang="en-US" sz="2000" spc="-57" dirty="0">
                <a:solidFill>
                  <a:srgbClr val="051D40"/>
                </a:solidFill>
                <a:latin typeface="Poppins"/>
                <a:ea typeface="Poppins"/>
                <a:cs typeface="Poppins"/>
                <a:sym typeface="Poppins"/>
              </a:rPr>
              <a:t> </a:t>
            </a:r>
            <a:r>
              <a:rPr lang="en-US" sz="2000" b="1" spc="-57" dirty="0">
                <a:solidFill>
                  <a:srgbClr val="051D40"/>
                </a:solidFill>
                <a:latin typeface="Poppins"/>
                <a:ea typeface="Poppins"/>
                <a:cs typeface="Poppins"/>
                <a:sym typeface="Poppins"/>
              </a:rPr>
              <a:t>Training and Guidance Form </a:t>
            </a:r>
            <a:r>
              <a:rPr lang="en-US" sz="2000" spc="-57" dirty="0">
                <a:solidFill>
                  <a:srgbClr val="051D40"/>
                </a:solidFill>
                <a:latin typeface="Poppins"/>
                <a:ea typeface="Poppins"/>
                <a:cs typeface="Poppins"/>
                <a:sym typeface="Poppins"/>
              </a:rPr>
              <a:t>as well as any </a:t>
            </a:r>
            <a:r>
              <a:rPr lang="en-US" sz="2000" b="1" spc="-57" dirty="0">
                <a:solidFill>
                  <a:srgbClr val="051D40"/>
                </a:solidFill>
                <a:latin typeface="Poppins"/>
                <a:ea typeface="Poppins"/>
                <a:cs typeface="Poppins"/>
                <a:sym typeface="Poppins"/>
              </a:rPr>
              <a:t>FSD Employee Handbook</a:t>
            </a:r>
            <a:r>
              <a:rPr lang="en-US" sz="2000" spc="-57" dirty="0">
                <a:solidFill>
                  <a:srgbClr val="051D40"/>
                </a:solidFill>
                <a:latin typeface="Poppins"/>
                <a:ea typeface="Poppins"/>
                <a:cs typeface="Poppins"/>
                <a:sym typeface="Poppins"/>
              </a:rPr>
              <a:t> policies and procedures supporting the causes. </a:t>
            </a:r>
          </a:p>
        </p:txBody>
      </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28">
            <a:extLst>
              <a:ext uri="{FF2B5EF4-FFF2-40B4-BE49-F238E27FC236}">
                <a16:creationId xmlns:a16="http://schemas.microsoft.com/office/drawing/2014/main" id="{984C646C-6449-AB06-3CB2-C74E5FB07CED}"/>
              </a:ext>
            </a:extLst>
          </p:cNvPr>
          <p:cNvPicPr>
            <a:picLocks noChangeAspect="1"/>
          </p:cNvPicPr>
          <p:nvPr/>
        </p:nvPicPr>
        <p:blipFill>
          <a:blip r:embed="rId5"/>
          <a:stretch>
            <a:fillRect/>
          </a:stretch>
        </p:blipFill>
        <p:spPr>
          <a:xfrm>
            <a:off x="7451069" y="2375673"/>
            <a:ext cx="2150131" cy="2769989"/>
          </a:xfrm>
          <a:prstGeom prst="rect">
            <a:avLst/>
          </a:prstGeom>
          <a:ln>
            <a:solidFill>
              <a:schemeClr val="tx1"/>
            </a:solidFill>
          </a:ln>
        </p:spPr>
      </p:pic>
      <p:pic>
        <p:nvPicPr>
          <p:cNvPr id="31" name="Picture 30">
            <a:extLst>
              <a:ext uri="{FF2B5EF4-FFF2-40B4-BE49-F238E27FC236}">
                <a16:creationId xmlns:a16="http://schemas.microsoft.com/office/drawing/2014/main" id="{26375ADF-3FB6-FFD6-E657-9717947F2FB3}"/>
              </a:ext>
            </a:extLst>
          </p:cNvPr>
          <p:cNvPicPr>
            <a:picLocks noChangeAspect="1"/>
          </p:cNvPicPr>
          <p:nvPr/>
        </p:nvPicPr>
        <p:blipFill>
          <a:blip r:embed="rId6"/>
          <a:stretch>
            <a:fillRect/>
          </a:stretch>
        </p:blipFill>
        <p:spPr>
          <a:xfrm>
            <a:off x="1997283" y="5575972"/>
            <a:ext cx="2828789" cy="1585097"/>
          </a:xfrm>
          <a:prstGeom prst="rect">
            <a:avLst/>
          </a:prstGeom>
        </p:spPr>
      </p:pic>
      <p:pic>
        <p:nvPicPr>
          <p:cNvPr id="32" name="Picture 31">
            <a:extLst>
              <a:ext uri="{FF2B5EF4-FFF2-40B4-BE49-F238E27FC236}">
                <a16:creationId xmlns:a16="http://schemas.microsoft.com/office/drawing/2014/main" id="{75DE0C0A-7586-A155-125A-01241C972B8A}"/>
              </a:ext>
            </a:extLst>
          </p:cNvPr>
          <p:cNvPicPr>
            <a:picLocks noChangeAspect="1"/>
          </p:cNvPicPr>
          <p:nvPr/>
        </p:nvPicPr>
        <p:blipFill>
          <a:blip r:embed="rId6"/>
          <a:stretch>
            <a:fillRect/>
          </a:stretch>
        </p:blipFill>
        <p:spPr>
          <a:xfrm>
            <a:off x="5248411" y="5562600"/>
            <a:ext cx="2828789" cy="1585097"/>
          </a:xfrm>
          <a:prstGeom prst="rect">
            <a:avLst/>
          </a:prstGeom>
        </p:spPr>
      </p:pic>
      <p:sp>
        <p:nvSpPr>
          <p:cNvPr id="33" name="TextBox 32">
            <a:extLst>
              <a:ext uri="{FF2B5EF4-FFF2-40B4-BE49-F238E27FC236}">
                <a16:creationId xmlns:a16="http://schemas.microsoft.com/office/drawing/2014/main" id="{B0525BA6-4DAD-9487-A2EA-E17BB99319B8}"/>
              </a:ext>
            </a:extLst>
          </p:cNvPr>
          <p:cNvSpPr txBox="1"/>
          <p:nvPr/>
        </p:nvSpPr>
        <p:spPr>
          <a:xfrm>
            <a:off x="2699028" y="6106180"/>
            <a:ext cx="1415772" cy="523220"/>
          </a:xfrm>
          <a:prstGeom prst="rect">
            <a:avLst/>
          </a:prstGeom>
          <a:noFill/>
        </p:spPr>
        <p:txBody>
          <a:bodyPr wrap="none" rtlCol="0">
            <a:spAutoFit/>
          </a:bodyPr>
          <a:lstStyle/>
          <a:p>
            <a:r>
              <a:rPr lang="en-US" sz="2800" b="1" dirty="0">
                <a:latin typeface="Poppins" panose="00000500000000000000" pitchFamily="2" charset="0"/>
                <a:cs typeface="Poppins" panose="00000500000000000000" pitchFamily="2" charset="0"/>
              </a:rPr>
              <a:t>Verbal</a:t>
            </a:r>
          </a:p>
        </p:txBody>
      </p:sp>
      <p:sp>
        <p:nvSpPr>
          <p:cNvPr id="34" name="TextBox 33">
            <a:extLst>
              <a:ext uri="{FF2B5EF4-FFF2-40B4-BE49-F238E27FC236}">
                <a16:creationId xmlns:a16="http://schemas.microsoft.com/office/drawing/2014/main" id="{E0D11713-9043-1E2C-0E46-F9C9988A2FC2}"/>
              </a:ext>
            </a:extLst>
          </p:cNvPr>
          <p:cNvSpPr txBox="1"/>
          <p:nvPr/>
        </p:nvSpPr>
        <p:spPr>
          <a:xfrm>
            <a:off x="5834678" y="5867400"/>
            <a:ext cx="1709122"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Incident</a:t>
            </a:r>
          </a:p>
          <a:p>
            <a:pPr algn="ctr"/>
            <a:r>
              <a:rPr lang="en-US" sz="2800" b="1" dirty="0">
                <a:latin typeface="Poppins" panose="00000500000000000000" pitchFamily="2" charset="0"/>
                <a:cs typeface="Poppins" panose="00000500000000000000" pitchFamily="2" charset="0"/>
              </a:rPr>
              <a:t>Record</a:t>
            </a:r>
          </a:p>
        </p:txBody>
      </p:sp>
      <p:sp>
        <p:nvSpPr>
          <p:cNvPr id="37" name="Freeform 22">
            <a:extLst>
              <a:ext uri="{FF2B5EF4-FFF2-40B4-BE49-F238E27FC236}">
                <a16:creationId xmlns:a16="http://schemas.microsoft.com/office/drawing/2014/main" id="{A4A1CB0E-54CF-4348-88A9-ABFBB9CB3247}"/>
              </a:ext>
            </a:extLst>
          </p:cNvPr>
          <p:cNvSpPr/>
          <p:nvPr/>
        </p:nvSpPr>
        <p:spPr>
          <a:xfrm rot="5400000">
            <a:off x="4789756" y="61830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5289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3E7E3-C0F1-1B07-CB96-FB3B1CAFBCC3}"/>
              </a:ext>
            </a:extLst>
          </p:cNvPr>
          <p:cNvPicPr>
            <a:picLocks noChangeAspect="1"/>
          </p:cNvPicPr>
          <p:nvPr/>
        </p:nvPicPr>
        <p:blipFill rotWithShape="1">
          <a:blip r:embed="rId3"/>
          <a:srcRect b="38282"/>
          <a:stretch/>
        </p:blipFill>
        <p:spPr>
          <a:xfrm>
            <a:off x="0" y="0"/>
            <a:ext cx="10058400" cy="3886200"/>
          </a:xfrm>
          <a:prstGeom prst="rect">
            <a:avLst/>
          </a:prstGeom>
        </p:spPr>
      </p:pic>
      <p:grpSp>
        <p:nvGrpSpPr>
          <p:cNvPr id="3" name="Group 3"/>
          <p:cNvGrpSpPr/>
          <p:nvPr/>
        </p:nvGrpSpPr>
        <p:grpSpPr>
          <a:xfrm>
            <a:off x="-4303017" y="7467600"/>
            <a:ext cx="18476217"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txBody>
            <a:bodyPr/>
            <a:lstStyle/>
            <a:p>
              <a:endParaRPr lang="en-US"/>
            </a:p>
          </p:txBody>
        </p:sp>
        <p:sp>
          <p:nvSpPr>
            <p:cNvPr id="5" name="TextBox 5"/>
            <p:cNvSpPr txBox="1"/>
            <p:nvPr/>
          </p:nvSpPr>
          <p:spPr>
            <a:xfrm>
              <a:off x="0" y="-38100"/>
              <a:ext cx="4866164"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19198" y="2590800"/>
            <a:ext cx="7620001" cy="2631629"/>
            <a:chOff x="0" y="0"/>
            <a:chExt cx="3042735" cy="13447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145DA0"/>
            </a:solidFill>
            <a:ln cap="sq">
              <a:noFill/>
              <a:prstDash val="solid"/>
              <a:miter/>
            </a:ln>
          </p:spPr>
          <p:txBody>
            <a:bodyPr/>
            <a:lstStyle/>
            <a:p>
              <a:endParaRPr lang="en-US" dirty="0"/>
            </a:p>
          </p:txBody>
        </p:sp>
        <p:sp>
          <p:nvSpPr>
            <p:cNvPr id="8" name="TextBox 8"/>
            <p:cNvSpPr txBox="1"/>
            <p:nvPr/>
          </p:nvSpPr>
          <p:spPr>
            <a:xfrm>
              <a:off x="0" y="-38100"/>
              <a:ext cx="3042735" cy="138286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19199" y="2590800"/>
            <a:ext cx="7620000" cy="1354217"/>
          </a:xfrm>
          <a:prstGeom prst="rect">
            <a:avLst/>
          </a:prstGeom>
        </p:spPr>
        <p:txBody>
          <a:bodyPr wrap="square" lIns="0" tIns="0" rIns="0" bIns="0" rtlCol="0" anchor="t">
            <a:spAutoFit/>
          </a:bodyPr>
          <a:lstStyle/>
          <a:p>
            <a:pPr algn="ctr">
              <a:spcBef>
                <a:spcPct val="0"/>
              </a:spcBef>
            </a:pPr>
            <a:r>
              <a:rPr lang="en-US" sz="4400" dirty="0">
                <a:solidFill>
                  <a:srgbClr val="FDFDFD"/>
                </a:solidFill>
                <a:latin typeface="Open Sans Extra Bold"/>
                <a:ea typeface="Open Sans Extra Bold"/>
                <a:cs typeface="Open Sans Extra Bold"/>
                <a:sym typeface="Open Sans Extra Bold"/>
              </a:rPr>
              <a:t>What is Progressive Discipline?</a:t>
            </a:r>
          </a:p>
        </p:txBody>
      </p:sp>
      <p:sp>
        <p:nvSpPr>
          <p:cNvPr id="10" name="TextBox 10"/>
          <p:cNvSpPr txBox="1"/>
          <p:nvPr/>
        </p:nvSpPr>
        <p:spPr>
          <a:xfrm>
            <a:off x="1219198" y="3962400"/>
            <a:ext cx="7620001" cy="1107996"/>
          </a:xfrm>
          <a:prstGeom prst="rect">
            <a:avLst/>
          </a:prstGeom>
        </p:spPr>
        <p:txBody>
          <a:bodyPr wrap="square" lIns="0" tIns="0" rIns="0" bIns="0" rtlCol="0" anchor="t">
            <a:spAutoFit/>
          </a:bodyPr>
          <a:lstStyle/>
          <a:p>
            <a:pPr algn="ctr">
              <a:spcBef>
                <a:spcPct val="0"/>
              </a:spcBef>
            </a:pPr>
            <a:r>
              <a:rPr lang="en-US" sz="2400" spc="-46" dirty="0">
                <a:solidFill>
                  <a:srgbClr val="FDFDFD"/>
                </a:solidFill>
                <a:latin typeface="Poppins"/>
                <a:ea typeface="Poppins"/>
                <a:cs typeface="Poppins"/>
                <a:sym typeface="Poppins"/>
              </a:rPr>
              <a:t>Progressive discipline is the multi-level approach of using steps or measures to modify behavior, before penalizing an employee.</a:t>
            </a:r>
          </a:p>
        </p:txBody>
      </p:sp>
      <p:sp>
        <p:nvSpPr>
          <p:cNvPr id="12" name="TextBox 11">
            <a:extLst>
              <a:ext uri="{FF2B5EF4-FFF2-40B4-BE49-F238E27FC236}">
                <a16:creationId xmlns:a16="http://schemas.microsoft.com/office/drawing/2014/main" id="{EDAF6D99-EA3B-9D3B-4A34-3EFB19B4A6F3}"/>
              </a:ext>
            </a:extLst>
          </p:cNvPr>
          <p:cNvSpPr txBox="1"/>
          <p:nvPr/>
        </p:nvSpPr>
        <p:spPr>
          <a:xfrm>
            <a:off x="838200" y="5471159"/>
            <a:ext cx="6789038"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Employees must be informed of standards required.</a:t>
            </a:r>
          </a:p>
        </p:txBody>
      </p:sp>
      <p:pic>
        <p:nvPicPr>
          <p:cNvPr id="13" name="Picture 12">
            <a:extLst>
              <a:ext uri="{FF2B5EF4-FFF2-40B4-BE49-F238E27FC236}">
                <a16:creationId xmlns:a16="http://schemas.microsoft.com/office/drawing/2014/main" id="{3C8EDF6D-0927-0D80-D67D-6943250E7948}"/>
              </a:ext>
            </a:extLst>
          </p:cNvPr>
          <p:cNvPicPr>
            <a:picLocks noChangeAspect="1"/>
          </p:cNvPicPr>
          <p:nvPr/>
        </p:nvPicPr>
        <p:blipFill>
          <a:blip r:embed="rId4"/>
          <a:stretch>
            <a:fillRect/>
          </a:stretch>
        </p:blipFill>
        <p:spPr>
          <a:xfrm>
            <a:off x="457200" y="5410200"/>
            <a:ext cx="335309" cy="512108"/>
          </a:xfrm>
          <a:prstGeom prst="rect">
            <a:avLst/>
          </a:prstGeom>
        </p:spPr>
      </p:pic>
      <p:pic>
        <p:nvPicPr>
          <p:cNvPr id="14" name="Picture 13">
            <a:extLst>
              <a:ext uri="{FF2B5EF4-FFF2-40B4-BE49-F238E27FC236}">
                <a16:creationId xmlns:a16="http://schemas.microsoft.com/office/drawing/2014/main" id="{0097BE48-86E3-6993-34C3-B96B6DDE1E1A}"/>
              </a:ext>
            </a:extLst>
          </p:cNvPr>
          <p:cNvPicPr>
            <a:picLocks noChangeAspect="1"/>
          </p:cNvPicPr>
          <p:nvPr/>
        </p:nvPicPr>
        <p:blipFill>
          <a:blip r:embed="rId4"/>
          <a:stretch>
            <a:fillRect/>
          </a:stretch>
        </p:blipFill>
        <p:spPr>
          <a:xfrm>
            <a:off x="457200" y="6019800"/>
            <a:ext cx="335309" cy="512108"/>
          </a:xfrm>
          <a:prstGeom prst="rect">
            <a:avLst/>
          </a:prstGeom>
        </p:spPr>
      </p:pic>
      <p:pic>
        <p:nvPicPr>
          <p:cNvPr id="15" name="Picture 14">
            <a:extLst>
              <a:ext uri="{FF2B5EF4-FFF2-40B4-BE49-F238E27FC236}">
                <a16:creationId xmlns:a16="http://schemas.microsoft.com/office/drawing/2014/main" id="{76D6CE0C-6572-E7D5-B492-2BCE41ED4C41}"/>
              </a:ext>
            </a:extLst>
          </p:cNvPr>
          <p:cNvPicPr>
            <a:picLocks noChangeAspect="1"/>
          </p:cNvPicPr>
          <p:nvPr/>
        </p:nvPicPr>
        <p:blipFill>
          <a:blip r:embed="rId4"/>
          <a:stretch>
            <a:fillRect/>
          </a:stretch>
        </p:blipFill>
        <p:spPr>
          <a:xfrm>
            <a:off x="457200" y="6629400"/>
            <a:ext cx="335309" cy="512108"/>
          </a:xfrm>
          <a:prstGeom prst="rect">
            <a:avLst/>
          </a:prstGeom>
        </p:spPr>
      </p:pic>
      <p:sp>
        <p:nvSpPr>
          <p:cNvPr id="16" name="TextBox 15">
            <a:extLst>
              <a:ext uri="{FF2B5EF4-FFF2-40B4-BE49-F238E27FC236}">
                <a16:creationId xmlns:a16="http://schemas.microsoft.com/office/drawing/2014/main" id="{56710AEC-6C42-BAC9-5C1A-25EC5D3B30C9}"/>
              </a:ext>
            </a:extLst>
          </p:cNvPr>
          <p:cNvSpPr txBox="1"/>
          <p:nvPr/>
        </p:nvSpPr>
        <p:spPr>
          <a:xfrm>
            <a:off x="838200" y="6096000"/>
            <a:ext cx="6300123"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Attempt to change behavior first before penalty.</a:t>
            </a:r>
          </a:p>
        </p:txBody>
      </p:sp>
      <p:sp>
        <p:nvSpPr>
          <p:cNvPr id="17" name="TextBox 16">
            <a:extLst>
              <a:ext uri="{FF2B5EF4-FFF2-40B4-BE49-F238E27FC236}">
                <a16:creationId xmlns:a16="http://schemas.microsoft.com/office/drawing/2014/main" id="{9D7BD4E3-DBB6-8F81-ADE6-634DED6A7EE7}"/>
              </a:ext>
            </a:extLst>
          </p:cNvPr>
          <p:cNvSpPr txBox="1"/>
          <p:nvPr/>
        </p:nvSpPr>
        <p:spPr>
          <a:xfrm>
            <a:off x="838200" y="6705600"/>
            <a:ext cx="899160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Progression starts with verbal warnings and leads to written documentation.</a:t>
            </a:r>
          </a:p>
        </p:txBody>
      </p:sp>
    </p:spTree>
    <p:extLst>
      <p:ext uri="{BB962C8B-B14F-4D97-AF65-F5344CB8AC3E}">
        <p14:creationId xmlns:p14="http://schemas.microsoft.com/office/powerpoint/2010/main" val="4014449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Let’s examine how to apply the Stairway to Progressive Discipline. Keep in mind this guide, and every situation is unique.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049" y="239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1C2EC0AB-E7F2-1C32-0EF0-479A0DF4E632}"/>
              </a:ext>
            </a:extLst>
          </p:cNvPr>
          <p:cNvSpPr txBox="1"/>
          <p:nvPr/>
        </p:nvSpPr>
        <p:spPr>
          <a:xfrm>
            <a:off x="990600" y="2438400"/>
            <a:ext cx="6324600" cy="1846659"/>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Conduct a meeting with the employee and issue a </a:t>
            </a:r>
            <a:r>
              <a:rPr lang="en-US" sz="2000" b="1" spc="-57" dirty="0">
                <a:solidFill>
                  <a:srgbClr val="051D40"/>
                </a:solidFill>
                <a:latin typeface="Poppins"/>
                <a:ea typeface="Poppins"/>
                <a:cs typeface="Poppins"/>
                <a:sym typeface="Poppins"/>
              </a:rPr>
              <a:t>Conference Memorandum</a:t>
            </a:r>
            <a:r>
              <a:rPr lang="en-US" sz="2000" spc="-57" dirty="0">
                <a:solidFill>
                  <a:srgbClr val="051D40"/>
                </a:solidFill>
                <a:latin typeface="Poppins"/>
                <a:ea typeface="Poppins"/>
                <a:cs typeface="Poppins"/>
                <a:sym typeface="Poppins"/>
              </a:rPr>
              <a:t>. Refer to the previously issued Incident Record, </a:t>
            </a:r>
            <a:r>
              <a:rPr lang="en-US" sz="2000" b="1" spc="-57" dirty="0">
                <a:solidFill>
                  <a:srgbClr val="051D40"/>
                </a:solidFill>
                <a:latin typeface="Poppins"/>
                <a:ea typeface="Poppins"/>
                <a:cs typeface="Poppins"/>
                <a:sym typeface="Poppins"/>
              </a:rPr>
              <a:t>FSD Training and Guidance Form</a:t>
            </a:r>
            <a:r>
              <a:rPr lang="en-US" sz="2000" spc="-57" dirty="0">
                <a:solidFill>
                  <a:srgbClr val="051D40"/>
                </a:solidFill>
                <a:latin typeface="Poppins"/>
                <a:ea typeface="Poppins"/>
                <a:cs typeface="Poppins"/>
                <a:sym typeface="Poppins"/>
              </a:rPr>
              <a:t>, and supporting documentation, as well as any </a:t>
            </a:r>
            <a:r>
              <a:rPr lang="en-US" sz="2000" b="1" spc="-57" dirty="0">
                <a:solidFill>
                  <a:srgbClr val="051D40"/>
                </a:solidFill>
                <a:latin typeface="Poppins"/>
                <a:ea typeface="Poppins"/>
                <a:cs typeface="Poppins"/>
                <a:sym typeface="Poppins"/>
              </a:rPr>
              <a:t>FSD Employee Handbook </a:t>
            </a:r>
            <a:r>
              <a:rPr lang="en-US" sz="2000" spc="-57" dirty="0">
                <a:solidFill>
                  <a:srgbClr val="051D40"/>
                </a:solidFill>
                <a:latin typeface="Poppins"/>
                <a:ea typeface="Poppins"/>
                <a:cs typeface="Poppins"/>
                <a:sym typeface="Poppins"/>
              </a:rPr>
              <a:t>policies and procedures supporting the cause.</a:t>
            </a:r>
          </a:p>
        </p:txBody>
      </p:sp>
      <p:pic>
        <p:nvPicPr>
          <p:cNvPr id="32" name="Picture 31">
            <a:extLst>
              <a:ext uri="{FF2B5EF4-FFF2-40B4-BE49-F238E27FC236}">
                <a16:creationId xmlns:a16="http://schemas.microsoft.com/office/drawing/2014/main" id="{75DE0C0A-7586-A155-125A-01241C972B8A}"/>
              </a:ext>
            </a:extLst>
          </p:cNvPr>
          <p:cNvPicPr>
            <a:picLocks noChangeAspect="1"/>
          </p:cNvPicPr>
          <p:nvPr/>
        </p:nvPicPr>
        <p:blipFill>
          <a:blip r:embed="rId5"/>
          <a:stretch>
            <a:fillRect/>
          </a:stretch>
        </p:blipFill>
        <p:spPr>
          <a:xfrm>
            <a:off x="3581400" y="5562600"/>
            <a:ext cx="2828789" cy="1585097"/>
          </a:xfrm>
          <a:prstGeom prst="rect">
            <a:avLst/>
          </a:prstGeom>
        </p:spPr>
      </p:pic>
      <p:sp>
        <p:nvSpPr>
          <p:cNvPr id="34" name="TextBox 33">
            <a:extLst>
              <a:ext uri="{FF2B5EF4-FFF2-40B4-BE49-F238E27FC236}">
                <a16:creationId xmlns:a16="http://schemas.microsoft.com/office/drawing/2014/main" id="{E0D11713-9043-1E2C-0E46-F9C9988A2FC2}"/>
              </a:ext>
            </a:extLst>
          </p:cNvPr>
          <p:cNvSpPr txBox="1"/>
          <p:nvPr/>
        </p:nvSpPr>
        <p:spPr>
          <a:xfrm>
            <a:off x="4191000" y="5867400"/>
            <a:ext cx="1709122"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Incident</a:t>
            </a:r>
          </a:p>
          <a:p>
            <a:pPr algn="ctr"/>
            <a:r>
              <a:rPr lang="en-US" sz="2800" b="1" dirty="0">
                <a:latin typeface="Poppins" panose="00000500000000000000" pitchFamily="2" charset="0"/>
                <a:cs typeface="Poppins" panose="00000500000000000000" pitchFamily="2" charset="0"/>
              </a:rPr>
              <a:t>Record</a:t>
            </a:r>
          </a:p>
        </p:txBody>
      </p:sp>
      <p:pic>
        <p:nvPicPr>
          <p:cNvPr id="2" name="Picture 1">
            <a:extLst>
              <a:ext uri="{FF2B5EF4-FFF2-40B4-BE49-F238E27FC236}">
                <a16:creationId xmlns:a16="http://schemas.microsoft.com/office/drawing/2014/main" id="{F2505BC2-0075-C97D-6AAB-F99437D64728}"/>
              </a:ext>
            </a:extLst>
          </p:cNvPr>
          <p:cNvPicPr>
            <a:picLocks noChangeAspect="1"/>
          </p:cNvPicPr>
          <p:nvPr/>
        </p:nvPicPr>
        <p:blipFill>
          <a:blip r:embed="rId5"/>
          <a:stretch>
            <a:fillRect/>
          </a:stretch>
        </p:blipFill>
        <p:spPr>
          <a:xfrm>
            <a:off x="6781800" y="5562600"/>
            <a:ext cx="2828789" cy="1585097"/>
          </a:xfrm>
          <a:prstGeom prst="rect">
            <a:avLst/>
          </a:prstGeom>
        </p:spPr>
      </p:pic>
      <p:sp>
        <p:nvSpPr>
          <p:cNvPr id="14" name="TextBox 13">
            <a:extLst>
              <a:ext uri="{FF2B5EF4-FFF2-40B4-BE49-F238E27FC236}">
                <a16:creationId xmlns:a16="http://schemas.microsoft.com/office/drawing/2014/main" id="{6372284C-852B-0968-59E4-E1C6378FA5DC}"/>
              </a:ext>
            </a:extLst>
          </p:cNvPr>
          <p:cNvSpPr txBox="1"/>
          <p:nvPr/>
        </p:nvSpPr>
        <p:spPr>
          <a:xfrm>
            <a:off x="6781800" y="5867400"/>
            <a:ext cx="2850460"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Conference</a:t>
            </a:r>
          </a:p>
          <a:p>
            <a:pPr algn="ctr"/>
            <a:r>
              <a:rPr lang="en-US" sz="2800" b="1" dirty="0">
                <a:latin typeface="Poppins" panose="00000500000000000000" pitchFamily="2" charset="0"/>
                <a:cs typeface="Poppins" panose="00000500000000000000" pitchFamily="2" charset="0"/>
              </a:rPr>
              <a:t>Memorandum</a:t>
            </a:r>
          </a:p>
        </p:txBody>
      </p:sp>
      <p:sp>
        <p:nvSpPr>
          <p:cNvPr id="18" name="Freeform 19">
            <a:extLst>
              <a:ext uri="{FF2B5EF4-FFF2-40B4-BE49-F238E27FC236}">
                <a16:creationId xmlns:a16="http://schemas.microsoft.com/office/drawing/2014/main" id="{9CB88439-0C4F-EBED-166D-28957E344F08}"/>
              </a:ext>
            </a:extLst>
          </p:cNvPr>
          <p:cNvSpPr/>
          <p:nvPr/>
        </p:nvSpPr>
        <p:spPr>
          <a:xfrm rot="5400000">
            <a:off x="6357907" y="620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19">
            <a:extLst>
              <a:ext uri="{FF2B5EF4-FFF2-40B4-BE49-F238E27FC236}">
                <a16:creationId xmlns:a16="http://schemas.microsoft.com/office/drawing/2014/main" id="{6912D1EC-D2B1-3312-7730-44F1A7C7EB96}"/>
              </a:ext>
            </a:extLst>
          </p:cNvPr>
          <p:cNvSpPr/>
          <p:nvPr/>
        </p:nvSpPr>
        <p:spPr>
          <a:xfrm rot="5400000">
            <a:off x="3157507" y="61830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5C356F16-E489-52B8-02FF-2CEBAE415DB4}"/>
              </a:ext>
            </a:extLst>
          </p:cNvPr>
          <p:cNvPicPr>
            <a:picLocks noChangeAspect="1"/>
          </p:cNvPicPr>
          <p:nvPr/>
        </p:nvPicPr>
        <p:blipFill>
          <a:blip r:embed="rId6"/>
          <a:stretch>
            <a:fillRect/>
          </a:stretch>
        </p:blipFill>
        <p:spPr>
          <a:xfrm>
            <a:off x="7460469" y="2362200"/>
            <a:ext cx="2131330" cy="2757071"/>
          </a:xfrm>
          <a:prstGeom prst="rect">
            <a:avLst/>
          </a:prstGeom>
          <a:ln>
            <a:solidFill>
              <a:schemeClr val="tx1"/>
            </a:solidFill>
          </a:ln>
        </p:spPr>
      </p:pic>
      <p:grpSp>
        <p:nvGrpSpPr>
          <p:cNvPr id="23" name="Group 6">
            <a:extLst>
              <a:ext uri="{FF2B5EF4-FFF2-40B4-BE49-F238E27FC236}">
                <a16:creationId xmlns:a16="http://schemas.microsoft.com/office/drawing/2014/main" id="{0A7507E5-E80C-800F-6320-72C2AAB87504}"/>
              </a:ext>
            </a:extLst>
          </p:cNvPr>
          <p:cNvGrpSpPr/>
          <p:nvPr/>
        </p:nvGrpSpPr>
        <p:grpSpPr>
          <a:xfrm>
            <a:off x="-2287731" y="6322869"/>
            <a:ext cx="3735531" cy="3735531"/>
            <a:chOff x="0" y="0"/>
            <a:chExt cx="812800" cy="812800"/>
          </a:xfrm>
        </p:grpSpPr>
        <p:sp>
          <p:nvSpPr>
            <p:cNvPr id="24" name="Freeform 7">
              <a:extLst>
                <a:ext uri="{FF2B5EF4-FFF2-40B4-BE49-F238E27FC236}">
                  <a16:creationId xmlns:a16="http://schemas.microsoft.com/office/drawing/2014/main" id="{463FF021-BB91-16B9-B4F0-BF6BC4D8ED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25" name="TextBox 8">
              <a:extLst>
                <a:ext uri="{FF2B5EF4-FFF2-40B4-BE49-F238E27FC236}">
                  <a16:creationId xmlns:a16="http://schemas.microsoft.com/office/drawing/2014/main" id="{8459B3D2-F692-4426-9F36-21A4C66514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31" name="Picture 30">
            <a:extLst>
              <a:ext uri="{FF2B5EF4-FFF2-40B4-BE49-F238E27FC236}">
                <a16:creationId xmlns:a16="http://schemas.microsoft.com/office/drawing/2014/main" id="{26375ADF-3FB6-FFD6-E657-9717947F2FB3}"/>
              </a:ext>
            </a:extLst>
          </p:cNvPr>
          <p:cNvPicPr>
            <a:picLocks noChangeAspect="1"/>
          </p:cNvPicPr>
          <p:nvPr/>
        </p:nvPicPr>
        <p:blipFill>
          <a:blip r:embed="rId5"/>
          <a:stretch>
            <a:fillRect/>
          </a:stretch>
        </p:blipFill>
        <p:spPr>
          <a:xfrm>
            <a:off x="381000" y="5562600"/>
            <a:ext cx="2828789" cy="1585097"/>
          </a:xfrm>
          <a:prstGeom prst="rect">
            <a:avLst/>
          </a:prstGeom>
        </p:spPr>
      </p:pic>
      <p:sp>
        <p:nvSpPr>
          <p:cNvPr id="33" name="TextBox 32">
            <a:extLst>
              <a:ext uri="{FF2B5EF4-FFF2-40B4-BE49-F238E27FC236}">
                <a16:creationId xmlns:a16="http://schemas.microsoft.com/office/drawing/2014/main" id="{B0525BA6-4DAD-9487-A2EA-E17BB99319B8}"/>
              </a:ext>
            </a:extLst>
          </p:cNvPr>
          <p:cNvSpPr txBox="1"/>
          <p:nvPr/>
        </p:nvSpPr>
        <p:spPr>
          <a:xfrm>
            <a:off x="1103512" y="6106180"/>
            <a:ext cx="1415772" cy="523220"/>
          </a:xfrm>
          <a:prstGeom prst="rect">
            <a:avLst/>
          </a:prstGeom>
          <a:noFill/>
        </p:spPr>
        <p:txBody>
          <a:bodyPr wrap="none" rtlCol="0">
            <a:spAutoFit/>
          </a:bodyPr>
          <a:lstStyle/>
          <a:p>
            <a:r>
              <a:rPr lang="en-US" sz="2800" b="1" dirty="0">
                <a:latin typeface="Poppins" panose="00000500000000000000" pitchFamily="2" charset="0"/>
                <a:cs typeface="Poppins" panose="00000500000000000000" pitchFamily="2" charset="0"/>
              </a:rPr>
              <a:t>Verbal</a:t>
            </a:r>
          </a:p>
        </p:txBody>
      </p:sp>
    </p:spTree>
    <p:extLst>
      <p:ext uri="{BB962C8B-B14F-4D97-AF65-F5344CB8AC3E}">
        <p14:creationId xmlns:p14="http://schemas.microsoft.com/office/powerpoint/2010/main" val="2441453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369332"/>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Forms needed for Progressive Discipline.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32" name="Picture 31">
            <a:extLst>
              <a:ext uri="{FF2B5EF4-FFF2-40B4-BE49-F238E27FC236}">
                <a16:creationId xmlns:a16="http://schemas.microsoft.com/office/drawing/2014/main" id="{75DE0C0A-7586-A155-125A-01241C972B8A}"/>
              </a:ext>
            </a:extLst>
          </p:cNvPr>
          <p:cNvPicPr>
            <a:picLocks noChangeAspect="1"/>
          </p:cNvPicPr>
          <p:nvPr/>
        </p:nvPicPr>
        <p:blipFill>
          <a:blip r:embed="rId3"/>
          <a:stretch>
            <a:fillRect/>
          </a:stretch>
        </p:blipFill>
        <p:spPr>
          <a:xfrm>
            <a:off x="3581400" y="5562600"/>
            <a:ext cx="2828789" cy="1585097"/>
          </a:xfrm>
          <a:prstGeom prst="rect">
            <a:avLst/>
          </a:prstGeom>
        </p:spPr>
      </p:pic>
      <p:sp>
        <p:nvSpPr>
          <p:cNvPr id="34" name="TextBox 33">
            <a:extLst>
              <a:ext uri="{FF2B5EF4-FFF2-40B4-BE49-F238E27FC236}">
                <a16:creationId xmlns:a16="http://schemas.microsoft.com/office/drawing/2014/main" id="{E0D11713-9043-1E2C-0E46-F9C9988A2FC2}"/>
              </a:ext>
            </a:extLst>
          </p:cNvPr>
          <p:cNvSpPr txBox="1"/>
          <p:nvPr/>
        </p:nvSpPr>
        <p:spPr>
          <a:xfrm>
            <a:off x="4191000" y="5867400"/>
            <a:ext cx="1709122"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Incident</a:t>
            </a:r>
          </a:p>
          <a:p>
            <a:pPr algn="ctr"/>
            <a:r>
              <a:rPr lang="en-US" sz="2800" b="1" dirty="0">
                <a:latin typeface="Poppins" panose="00000500000000000000" pitchFamily="2" charset="0"/>
                <a:cs typeface="Poppins" panose="00000500000000000000" pitchFamily="2" charset="0"/>
              </a:rPr>
              <a:t>Record</a:t>
            </a:r>
          </a:p>
        </p:txBody>
      </p:sp>
      <p:pic>
        <p:nvPicPr>
          <p:cNvPr id="2" name="Picture 1">
            <a:extLst>
              <a:ext uri="{FF2B5EF4-FFF2-40B4-BE49-F238E27FC236}">
                <a16:creationId xmlns:a16="http://schemas.microsoft.com/office/drawing/2014/main" id="{F2505BC2-0075-C97D-6AAB-F99437D64728}"/>
              </a:ext>
            </a:extLst>
          </p:cNvPr>
          <p:cNvPicPr>
            <a:picLocks noChangeAspect="1"/>
          </p:cNvPicPr>
          <p:nvPr/>
        </p:nvPicPr>
        <p:blipFill>
          <a:blip r:embed="rId3"/>
          <a:stretch>
            <a:fillRect/>
          </a:stretch>
        </p:blipFill>
        <p:spPr>
          <a:xfrm>
            <a:off x="6781800" y="5562600"/>
            <a:ext cx="2828789" cy="1585097"/>
          </a:xfrm>
          <a:prstGeom prst="rect">
            <a:avLst/>
          </a:prstGeom>
        </p:spPr>
      </p:pic>
      <p:sp>
        <p:nvSpPr>
          <p:cNvPr id="14" name="TextBox 13">
            <a:extLst>
              <a:ext uri="{FF2B5EF4-FFF2-40B4-BE49-F238E27FC236}">
                <a16:creationId xmlns:a16="http://schemas.microsoft.com/office/drawing/2014/main" id="{6372284C-852B-0968-59E4-E1C6378FA5DC}"/>
              </a:ext>
            </a:extLst>
          </p:cNvPr>
          <p:cNvSpPr txBox="1"/>
          <p:nvPr/>
        </p:nvSpPr>
        <p:spPr>
          <a:xfrm>
            <a:off x="6781800" y="5867400"/>
            <a:ext cx="2850460"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Conference</a:t>
            </a:r>
          </a:p>
          <a:p>
            <a:pPr algn="ctr"/>
            <a:r>
              <a:rPr lang="en-US" sz="2800" b="1" dirty="0">
                <a:latin typeface="Poppins" panose="00000500000000000000" pitchFamily="2" charset="0"/>
                <a:cs typeface="Poppins" panose="00000500000000000000" pitchFamily="2" charset="0"/>
              </a:rPr>
              <a:t>Memorandum</a:t>
            </a:r>
          </a:p>
        </p:txBody>
      </p:sp>
      <p:sp>
        <p:nvSpPr>
          <p:cNvPr id="18" name="Freeform 19">
            <a:extLst>
              <a:ext uri="{FF2B5EF4-FFF2-40B4-BE49-F238E27FC236}">
                <a16:creationId xmlns:a16="http://schemas.microsoft.com/office/drawing/2014/main" id="{9CB88439-0C4F-EBED-166D-28957E344F08}"/>
              </a:ext>
            </a:extLst>
          </p:cNvPr>
          <p:cNvSpPr/>
          <p:nvPr/>
        </p:nvSpPr>
        <p:spPr>
          <a:xfrm rot="5400000">
            <a:off x="6357907" y="620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9">
            <a:extLst>
              <a:ext uri="{FF2B5EF4-FFF2-40B4-BE49-F238E27FC236}">
                <a16:creationId xmlns:a16="http://schemas.microsoft.com/office/drawing/2014/main" id="{6912D1EC-D2B1-3312-7730-44F1A7C7EB96}"/>
              </a:ext>
            </a:extLst>
          </p:cNvPr>
          <p:cNvSpPr/>
          <p:nvPr/>
        </p:nvSpPr>
        <p:spPr>
          <a:xfrm rot="5400000">
            <a:off x="3157507" y="61830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6">
            <a:extLst>
              <a:ext uri="{FF2B5EF4-FFF2-40B4-BE49-F238E27FC236}">
                <a16:creationId xmlns:a16="http://schemas.microsoft.com/office/drawing/2014/main" id="{0A7507E5-E80C-800F-6320-72C2AAB87504}"/>
              </a:ext>
            </a:extLst>
          </p:cNvPr>
          <p:cNvGrpSpPr/>
          <p:nvPr/>
        </p:nvGrpSpPr>
        <p:grpSpPr>
          <a:xfrm>
            <a:off x="-2287731" y="6322869"/>
            <a:ext cx="3735531" cy="3735531"/>
            <a:chOff x="0" y="0"/>
            <a:chExt cx="812800" cy="812800"/>
          </a:xfrm>
        </p:grpSpPr>
        <p:sp>
          <p:nvSpPr>
            <p:cNvPr id="24" name="Freeform 7">
              <a:extLst>
                <a:ext uri="{FF2B5EF4-FFF2-40B4-BE49-F238E27FC236}">
                  <a16:creationId xmlns:a16="http://schemas.microsoft.com/office/drawing/2014/main" id="{463FF021-BB91-16B9-B4F0-BF6BC4D8ED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25" name="TextBox 8">
              <a:extLst>
                <a:ext uri="{FF2B5EF4-FFF2-40B4-BE49-F238E27FC236}">
                  <a16:creationId xmlns:a16="http://schemas.microsoft.com/office/drawing/2014/main" id="{8459B3D2-F692-4426-9F36-21A4C66514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31" name="Picture 30">
            <a:extLst>
              <a:ext uri="{FF2B5EF4-FFF2-40B4-BE49-F238E27FC236}">
                <a16:creationId xmlns:a16="http://schemas.microsoft.com/office/drawing/2014/main" id="{26375ADF-3FB6-FFD6-E657-9717947F2FB3}"/>
              </a:ext>
            </a:extLst>
          </p:cNvPr>
          <p:cNvPicPr>
            <a:picLocks noChangeAspect="1"/>
          </p:cNvPicPr>
          <p:nvPr/>
        </p:nvPicPr>
        <p:blipFill>
          <a:blip r:embed="rId3"/>
          <a:stretch>
            <a:fillRect/>
          </a:stretch>
        </p:blipFill>
        <p:spPr>
          <a:xfrm>
            <a:off x="381000" y="5562600"/>
            <a:ext cx="2828789" cy="1585097"/>
          </a:xfrm>
          <a:prstGeom prst="rect">
            <a:avLst/>
          </a:prstGeom>
        </p:spPr>
      </p:pic>
      <p:sp>
        <p:nvSpPr>
          <p:cNvPr id="33" name="TextBox 32">
            <a:extLst>
              <a:ext uri="{FF2B5EF4-FFF2-40B4-BE49-F238E27FC236}">
                <a16:creationId xmlns:a16="http://schemas.microsoft.com/office/drawing/2014/main" id="{B0525BA6-4DAD-9487-A2EA-E17BB99319B8}"/>
              </a:ext>
            </a:extLst>
          </p:cNvPr>
          <p:cNvSpPr txBox="1"/>
          <p:nvPr/>
        </p:nvSpPr>
        <p:spPr>
          <a:xfrm>
            <a:off x="1103512" y="6106180"/>
            <a:ext cx="1415772" cy="523220"/>
          </a:xfrm>
          <a:prstGeom prst="rect">
            <a:avLst/>
          </a:prstGeom>
          <a:noFill/>
        </p:spPr>
        <p:txBody>
          <a:bodyPr wrap="none" rtlCol="0">
            <a:spAutoFit/>
          </a:bodyPr>
          <a:lstStyle/>
          <a:p>
            <a:r>
              <a:rPr lang="en-US" sz="2800" b="1" dirty="0">
                <a:latin typeface="Poppins" panose="00000500000000000000" pitchFamily="2" charset="0"/>
                <a:cs typeface="Poppins" panose="00000500000000000000" pitchFamily="2" charset="0"/>
              </a:rPr>
              <a:t>Verbal</a:t>
            </a:r>
          </a:p>
        </p:txBody>
      </p:sp>
      <p:grpSp>
        <p:nvGrpSpPr>
          <p:cNvPr id="17" name="Group 16">
            <a:extLst>
              <a:ext uri="{FF2B5EF4-FFF2-40B4-BE49-F238E27FC236}">
                <a16:creationId xmlns:a16="http://schemas.microsoft.com/office/drawing/2014/main" id="{010C84AD-F30F-28F0-E500-C2643CB960E9}"/>
              </a:ext>
            </a:extLst>
          </p:cNvPr>
          <p:cNvGrpSpPr/>
          <p:nvPr/>
        </p:nvGrpSpPr>
        <p:grpSpPr>
          <a:xfrm>
            <a:off x="411592" y="1905000"/>
            <a:ext cx="9189608" cy="2834670"/>
            <a:chOff x="457200" y="2286000"/>
            <a:chExt cx="9189608" cy="2834670"/>
          </a:xfrm>
        </p:grpSpPr>
        <p:pic>
          <p:nvPicPr>
            <p:cNvPr id="21" name="Picture 20">
              <a:extLst>
                <a:ext uri="{FF2B5EF4-FFF2-40B4-BE49-F238E27FC236}">
                  <a16:creationId xmlns:a16="http://schemas.microsoft.com/office/drawing/2014/main" id="{5C356F16-E489-52B8-02FF-2CEBAE415DB4}"/>
                </a:ext>
              </a:extLst>
            </p:cNvPr>
            <p:cNvPicPr>
              <a:picLocks noChangeAspect="1"/>
            </p:cNvPicPr>
            <p:nvPr/>
          </p:nvPicPr>
          <p:blipFill>
            <a:blip r:embed="rId6"/>
            <a:stretch>
              <a:fillRect/>
            </a:stretch>
          </p:blipFill>
          <p:spPr>
            <a:xfrm>
              <a:off x="7460468" y="2291040"/>
              <a:ext cx="2186340" cy="2828231"/>
            </a:xfrm>
            <a:prstGeom prst="rect">
              <a:avLst/>
            </a:prstGeom>
            <a:ln>
              <a:solidFill>
                <a:schemeClr val="tx1"/>
              </a:solidFill>
            </a:ln>
          </p:spPr>
        </p:pic>
        <p:pic>
          <p:nvPicPr>
            <p:cNvPr id="3" name="Picture 2">
              <a:extLst>
                <a:ext uri="{FF2B5EF4-FFF2-40B4-BE49-F238E27FC236}">
                  <a16:creationId xmlns:a16="http://schemas.microsoft.com/office/drawing/2014/main" id="{B9A8E5A6-1C33-2C18-D666-81ECE52A0280}"/>
                </a:ext>
              </a:extLst>
            </p:cNvPr>
            <p:cNvPicPr>
              <a:picLocks noChangeAspect="1"/>
            </p:cNvPicPr>
            <p:nvPr/>
          </p:nvPicPr>
          <p:blipFill>
            <a:blip r:embed="rId7"/>
            <a:stretch>
              <a:fillRect/>
            </a:stretch>
          </p:blipFill>
          <p:spPr>
            <a:xfrm>
              <a:off x="5117375" y="2296460"/>
              <a:ext cx="2200266" cy="2822750"/>
            </a:xfrm>
            <a:prstGeom prst="rect">
              <a:avLst/>
            </a:prstGeom>
          </p:spPr>
        </p:pic>
        <p:pic>
          <p:nvPicPr>
            <p:cNvPr id="4" name="Picture 3">
              <a:extLst>
                <a:ext uri="{FF2B5EF4-FFF2-40B4-BE49-F238E27FC236}">
                  <a16:creationId xmlns:a16="http://schemas.microsoft.com/office/drawing/2014/main" id="{5F6644AD-2E61-43CF-D35A-B6D1AD686026}"/>
                </a:ext>
              </a:extLst>
            </p:cNvPr>
            <p:cNvPicPr>
              <a:picLocks noChangeAspect="1"/>
            </p:cNvPicPr>
            <p:nvPr/>
          </p:nvPicPr>
          <p:blipFill>
            <a:blip r:embed="rId8"/>
            <a:stretch>
              <a:fillRect/>
            </a:stretch>
          </p:blipFill>
          <p:spPr>
            <a:xfrm>
              <a:off x="457200" y="2286000"/>
              <a:ext cx="2186340" cy="2819400"/>
            </a:xfrm>
            <a:prstGeom prst="rect">
              <a:avLst/>
            </a:prstGeom>
          </p:spPr>
        </p:pic>
        <p:pic>
          <p:nvPicPr>
            <p:cNvPr id="16" name="Picture 15">
              <a:extLst>
                <a:ext uri="{FF2B5EF4-FFF2-40B4-BE49-F238E27FC236}">
                  <a16:creationId xmlns:a16="http://schemas.microsoft.com/office/drawing/2014/main" id="{4D4DC17E-BEFB-AF09-5D4A-BD7BAF2109FF}"/>
                </a:ext>
              </a:extLst>
            </p:cNvPr>
            <p:cNvPicPr>
              <a:picLocks noChangeAspect="1"/>
            </p:cNvPicPr>
            <p:nvPr/>
          </p:nvPicPr>
          <p:blipFill>
            <a:blip r:embed="rId9"/>
            <a:stretch>
              <a:fillRect/>
            </a:stretch>
          </p:blipFill>
          <p:spPr>
            <a:xfrm>
              <a:off x="2764088" y="2297920"/>
              <a:ext cx="2176939" cy="2822750"/>
            </a:xfrm>
            <a:prstGeom prst="rect">
              <a:avLst/>
            </a:prstGeom>
            <a:ln>
              <a:solidFill>
                <a:schemeClr val="tx1"/>
              </a:solidFill>
            </a:ln>
          </p:spPr>
        </p:pic>
      </p:grpSp>
    </p:spTree>
    <p:extLst>
      <p:ext uri="{BB962C8B-B14F-4D97-AF65-F5344CB8AC3E}">
        <p14:creationId xmlns:p14="http://schemas.microsoft.com/office/powerpoint/2010/main" val="379208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Let’s examine how to apply the Stairway to Progressive Discipline. Keep in mind this guide, and every situation is unique.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66145" y="239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1C2EC0AB-E7F2-1C32-0EF0-479A0DF4E632}"/>
              </a:ext>
            </a:extLst>
          </p:cNvPr>
          <p:cNvSpPr txBox="1"/>
          <p:nvPr/>
        </p:nvSpPr>
        <p:spPr>
          <a:xfrm>
            <a:off x="990601" y="2438400"/>
            <a:ext cx="6400800" cy="2154436"/>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The AFSS will meet with the employee to issue a </a:t>
            </a:r>
            <a:r>
              <a:rPr lang="en-US" sz="2000" b="1" spc="-57" dirty="0">
                <a:solidFill>
                  <a:srgbClr val="051D40"/>
                </a:solidFill>
                <a:latin typeface="Poppins"/>
                <a:ea typeface="Poppins"/>
                <a:cs typeface="Poppins"/>
                <a:sym typeface="Poppins"/>
              </a:rPr>
              <a:t>Letter of Reprimand</a:t>
            </a:r>
            <a:r>
              <a:rPr lang="en-US" sz="2000" spc="-57" dirty="0">
                <a:solidFill>
                  <a:srgbClr val="051D40"/>
                </a:solidFill>
                <a:latin typeface="Poppins"/>
                <a:ea typeface="Poppins"/>
                <a:cs typeface="Poppins"/>
                <a:sym typeface="Poppins"/>
              </a:rPr>
              <a:t>. Refer to the previously issued Conference Memorandum, Incident Record, FSD Training and Guidance Form, and supporting documentation, as well as any FSD Employee Handbook policies and procedures supporting the causes.</a:t>
            </a:r>
          </a:p>
        </p:txBody>
      </p:sp>
      <p:pic>
        <p:nvPicPr>
          <p:cNvPr id="32" name="Picture 31">
            <a:extLst>
              <a:ext uri="{FF2B5EF4-FFF2-40B4-BE49-F238E27FC236}">
                <a16:creationId xmlns:a16="http://schemas.microsoft.com/office/drawing/2014/main" id="{75DE0C0A-7586-A155-125A-01241C972B8A}"/>
              </a:ext>
            </a:extLst>
          </p:cNvPr>
          <p:cNvPicPr>
            <a:picLocks noChangeAspect="1"/>
          </p:cNvPicPr>
          <p:nvPr/>
        </p:nvPicPr>
        <p:blipFill>
          <a:blip r:embed="rId5"/>
          <a:stretch>
            <a:fillRect/>
          </a:stretch>
        </p:blipFill>
        <p:spPr>
          <a:xfrm>
            <a:off x="3581400" y="5562600"/>
            <a:ext cx="2828789" cy="1585097"/>
          </a:xfrm>
          <a:prstGeom prst="rect">
            <a:avLst/>
          </a:prstGeom>
        </p:spPr>
      </p:pic>
      <p:sp>
        <p:nvSpPr>
          <p:cNvPr id="34" name="TextBox 33">
            <a:extLst>
              <a:ext uri="{FF2B5EF4-FFF2-40B4-BE49-F238E27FC236}">
                <a16:creationId xmlns:a16="http://schemas.microsoft.com/office/drawing/2014/main" id="{E0D11713-9043-1E2C-0E46-F9C9988A2FC2}"/>
              </a:ext>
            </a:extLst>
          </p:cNvPr>
          <p:cNvSpPr txBox="1"/>
          <p:nvPr/>
        </p:nvSpPr>
        <p:spPr>
          <a:xfrm>
            <a:off x="4191000" y="5867400"/>
            <a:ext cx="1709122"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Incident</a:t>
            </a:r>
          </a:p>
          <a:p>
            <a:pPr algn="ctr"/>
            <a:r>
              <a:rPr lang="en-US" sz="2800" b="1" dirty="0">
                <a:latin typeface="Poppins" panose="00000500000000000000" pitchFamily="2" charset="0"/>
                <a:cs typeface="Poppins" panose="00000500000000000000" pitchFamily="2" charset="0"/>
              </a:rPr>
              <a:t>Record</a:t>
            </a:r>
          </a:p>
        </p:txBody>
      </p:sp>
      <p:pic>
        <p:nvPicPr>
          <p:cNvPr id="2" name="Picture 1">
            <a:extLst>
              <a:ext uri="{FF2B5EF4-FFF2-40B4-BE49-F238E27FC236}">
                <a16:creationId xmlns:a16="http://schemas.microsoft.com/office/drawing/2014/main" id="{F2505BC2-0075-C97D-6AAB-F99437D64728}"/>
              </a:ext>
            </a:extLst>
          </p:cNvPr>
          <p:cNvPicPr>
            <a:picLocks noChangeAspect="1"/>
          </p:cNvPicPr>
          <p:nvPr/>
        </p:nvPicPr>
        <p:blipFill>
          <a:blip r:embed="rId5"/>
          <a:stretch>
            <a:fillRect/>
          </a:stretch>
        </p:blipFill>
        <p:spPr>
          <a:xfrm>
            <a:off x="6781800" y="5562600"/>
            <a:ext cx="2828789" cy="1585097"/>
          </a:xfrm>
          <a:prstGeom prst="rect">
            <a:avLst/>
          </a:prstGeom>
        </p:spPr>
      </p:pic>
      <p:sp>
        <p:nvSpPr>
          <p:cNvPr id="14" name="TextBox 13">
            <a:extLst>
              <a:ext uri="{FF2B5EF4-FFF2-40B4-BE49-F238E27FC236}">
                <a16:creationId xmlns:a16="http://schemas.microsoft.com/office/drawing/2014/main" id="{6372284C-852B-0968-59E4-E1C6378FA5DC}"/>
              </a:ext>
            </a:extLst>
          </p:cNvPr>
          <p:cNvSpPr txBox="1"/>
          <p:nvPr/>
        </p:nvSpPr>
        <p:spPr>
          <a:xfrm>
            <a:off x="6781800" y="5867400"/>
            <a:ext cx="2850460" cy="954107"/>
          </a:xfrm>
          <a:prstGeom prst="rect">
            <a:avLst/>
          </a:prstGeom>
          <a:noFill/>
        </p:spPr>
        <p:txBody>
          <a:bodyPr wrap="none" rtlCol="0">
            <a:spAutoFit/>
          </a:bodyPr>
          <a:lstStyle/>
          <a:p>
            <a:pPr algn="ctr"/>
            <a:r>
              <a:rPr lang="en-US" sz="2800" b="1" dirty="0">
                <a:latin typeface="Poppins" panose="00000500000000000000" pitchFamily="2" charset="0"/>
                <a:cs typeface="Poppins" panose="00000500000000000000" pitchFamily="2" charset="0"/>
              </a:rPr>
              <a:t>Conference</a:t>
            </a:r>
          </a:p>
          <a:p>
            <a:pPr algn="ctr"/>
            <a:r>
              <a:rPr lang="en-US" sz="2800" b="1" dirty="0">
                <a:latin typeface="Poppins" panose="00000500000000000000" pitchFamily="2" charset="0"/>
                <a:cs typeface="Poppins" panose="00000500000000000000" pitchFamily="2" charset="0"/>
              </a:rPr>
              <a:t>Memorandum</a:t>
            </a:r>
          </a:p>
        </p:txBody>
      </p:sp>
      <p:sp>
        <p:nvSpPr>
          <p:cNvPr id="18" name="Freeform 19">
            <a:extLst>
              <a:ext uri="{FF2B5EF4-FFF2-40B4-BE49-F238E27FC236}">
                <a16:creationId xmlns:a16="http://schemas.microsoft.com/office/drawing/2014/main" id="{9CB88439-0C4F-EBED-166D-28957E344F08}"/>
              </a:ext>
            </a:extLst>
          </p:cNvPr>
          <p:cNvSpPr/>
          <p:nvPr/>
        </p:nvSpPr>
        <p:spPr>
          <a:xfrm rot="5400000">
            <a:off x="6357907" y="620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19">
            <a:extLst>
              <a:ext uri="{FF2B5EF4-FFF2-40B4-BE49-F238E27FC236}">
                <a16:creationId xmlns:a16="http://schemas.microsoft.com/office/drawing/2014/main" id="{6912D1EC-D2B1-3312-7730-44F1A7C7EB96}"/>
              </a:ext>
            </a:extLst>
          </p:cNvPr>
          <p:cNvSpPr/>
          <p:nvPr/>
        </p:nvSpPr>
        <p:spPr>
          <a:xfrm rot="5400000">
            <a:off x="3157507" y="61830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3" name="Group 6">
            <a:extLst>
              <a:ext uri="{FF2B5EF4-FFF2-40B4-BE49-F238E27FC236}">
                <a16:creationId xmlns:a16="http://schemas.microsoft.com/office/drawing/2014/main" id="{0A7507E5-E80C-800F-6320-72C2AAB87504}"/>
              </a:ext>
            </a:extLst>
          </p:cNvPr>
          <p:cNvGrpSpPr/>
          <p:nvPr/>
        </p:nvGrpSpPr>
        <p:grpSpPr>
          <a:xfrm>
            <a:off x="-2287731" y="6322869"/>
            <a:ext cx="3735531" cy="3735531"/>
            <a:chOff x="0" y="0"/>
            <a:chExt cx="812800" cy="812800"/>
          </a:xfrm>
        </p:grpSpPr>
        <p:sp>
          <p:nvSpPr>
            <p:cNvPr id="24" name="Freeform 7">
              <a:extLst>
                <a:ext uri="{FF2B5EF4-FFF2-40B4-BE49-F238E27FC236}">
                  <a16:creationId xmlns:a16="http://schemas.microsoft.com/office/drawing/2014/main" id="{463FF021-BB91-16B9-B4F0-BF6BC4D8ED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25" name="TextBox 8">
              <a:extLst>
                <a:ext uri="{FF2B5EF4-FFF2-40B4-BE49-F238E27FC236}">
                  <a16:creationId xmlns:a16="http://schemas.microsoft.com/office/drawing/2014/main" id="{8459B3D2-F692-4426-9F36-21A4C66514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31" name="Picture 30">
            <a:extLst>
              <a:ext uri="{FF2B5EF4-FFF2-40B4-BE49-F238E27FC236}">
                <a16:creationId xmlns:a16="http://schemas.microsoft.com/office/drawing/2014/main" id="{26375ADF-3FB6-FFD6-E657-9717947F2FB3}"/>
              </a:ext>
            </a:extLst>
          </p:cNvPr>
          <p:cNvPicPr>
            <a:picLocks noChangeAspect="1"/>
          </p:cNvPicPr>
          <p:nvPr/>
        </p:nvPicPr>
        <p:blipFill>
          <a:blip r:embed="rId5"/>
          <a:stretch>
            <a:fillRect/>
          </a:stretch>
        </p:blipFill>
        <p:spPr>
          <a:xfrm>
            <a:off x="381000" y="5562600"/>
            <a:ext cx="2828789" cy="1585097"/>
          </a:xfrm>
          <a:prstGeom prst="rect">
            <a:avLst/>
          </a:prstGeom>
        </p:spPr>
      </p:pic>
      <p:sp>
        <p:nvSpPr>
          <p:cNvPr id="33" name="TextBox 32">
            <a:extLst>
              <a:ext uri="{FF2B5EF4-FFF2-40B4-BE49-F238E27FC236}">
                <a16:creationId xmlns:a16="http://schemas.microsoft.com/office/drawing/2014/main" id="{B0525BA6-4DAD-9487-A2EA-E17BB99319B8}"/>
              </a:ext>
            </a:extLst>
          </p:cNvPr>
          <p:cNvSpPr txBox="1"/>
          <p:nvPr/>
        </p:nvSpPr>
        <p:spPr>
          <a:xfrm>
            <a:off x="1103512" y="6106180"/>
            <a:ext cx="1415772" cy="523220"/>
          </a:xfrm>
          <a:prstGeom prst="rect">
            <a:avLst/>
          </a:prstGeom>
          <a:noFill/>
        </p:spPr>
        <p:txBody>
          <a:bodyPr wrap="none" rtlCol="0">
            <a:spAutoFit/>
          </a:bodyPr>
          <a:lstStyle/>
          <a:p>
            <a:r>
              <a:rPr lang="en-US" sz="2800" b="1" dirty="0">
                <a:latin typeface="Poppins" panose="00000500000000000000" pitchFamily="2" charset="0"/>
                <a:cs typeface="Poppins" panose="00000500000000000000" pitchFamily="2" charset="0"/>
              </a:rPr>
              <a:t>Verbal</a:t>
            </a:r>
          </a:p>
        </p:txBody>
      </p:sp>
    </p:spTree>
    <p:extLst>
      <p:ext uri="{BB962C8B-B14F-4D97-AF65-F5344CB8AC3E}">
        <p14:creationId xmlns:p14="http://schemas.microsoft.com/office/powerpoint/2010/main" val="2740545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Understanding Discipline Path</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Let’s examine how to apply the Stairway to Progressive Discipline. Keep in mind this guide, and every situation is unique.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39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a:off x="370155" y="36684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1C2EC0AB-E7F2-1C32-0EF0-479A0DF4E632}"/>
              </a:ext>
            </a:extLst>
          </p:cNvPr>
          <p:cNvSpPr txBox="1"/>
          <p:nvPr/>
        </p:nvSpPr>
        <p:spPr>
          <a:xfrm>
            <a:off x="990600" y="2438400"/>
            <a:ext cx="6629400" cy="246221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If the behavior continues persists, the AFSS will confer with the HR Representative and issue the employee a </a:t>
            </a:r>
            <a:r>
              <a:rPr lang="en-US" sz="2000" b="1" spc="-57" dirty="0">
                <a:solidFill>
                  <a:srgbClr val="051D40"/>
                </a:solidFill>
                <a:latin typeface="Poppins"/>
                <a:ea typeface="Poppins"/>
                <a:cs typeface="Poppins"/>
                <a:sym typeface="Poppins"/>
              </a:rPr>
              <a:t>Notice of Unsatisfactory Service</a:t>
            </a:r>
            <a:r>
              <a:rPr lang="en-US" sz="2000" spc="-57" dirty="0">
                <a:solidFill>
                  <a:srgbClr val="051D40"/>
                </a:solidFill>
                <a:latin typeface="Poppins"/>
                <a:ea typeface="Poppins"/>
                <a:cs typeface="Poppins"/>
                <a:sym typeface="Poppins"/>
              </a:rPr>
              <a:t>.</a:t>
            </a:r>
          </a:p>
          <a:p>
            <a:pPr>
              <a:spcBef>
                <a:spcPct val="0"/>
              </a:spcBef>
            </a:pPr>
            <a:endParaRPr lang="en-US" sz="2000" spc="-57" dirty="0">
              <a:solidFill>
                <a:srgbClr val="051D40"/>
              </a:solidFill>
              <a:latin typeface="Poppins"/>
              <a:ea typeface="Poppins"/>
              <a:cs typeface="Poppins"/>
              <a:sym typeface="Poppins"/>
            </a:endParaRPr>
          </a:p>
          <a:p>
            <a:pPr>
              <a:spcBef>
                <a:spcPct val="0"/>
              </a:spcBef>
            </a:pPr>
            <a:r>
              <a:rPr lang="en-US" sz="2000" b="1" spc="-57" dirty="0">
                <a:solidFill>
                  <a:srgbClr val="051D40"/>
                </a:solidFill>
                <a:latin typeface="Poppins"/>
                <a:ea typeface="Poppins"/>
                <a:cs typeface="Poppins"/>
                <a:sym typeface="Poppins"/>
              </a:rPr>
              <a:t>Discipline:</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NOUS with Suspension without Pay</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Demotion</a:t>
            </a:r>
          </a:p>
          <a:p>
            <a:pPr marL="628193" lvl="1" indent="-342900">
              <a:spcBef>
                <a:spcPct val="0"/>
              </a:spcBef>
              <a:buFont typeface="Wingdings" panose="05000000000000000000" pitchFamily="2" charset="2"/>
              <a:buChar char="ü"/>
            </a:pPr>
            <a:r>
              <a:rPr lang="en-US" sz="2000" spc="-57" dirty="0">
                <a:solidFill>
                  <a:srgbClr val="051D40"/>
                </a:solidFill>
                <a:latin typeface="Poppins"/>
                <a:ea typeface="Poppins"/>
                <a:cs typeface="Poppins"/>
                <a:sym typeface="Poppins"/>
              </a:rPr>
              <a:t>Dismissal from District Service</a:t>
            </a:r>
          </a:p>
        </p:txBody>
      </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00FA2BCA-FD0E-030F-4DD5-206DDE0C77EC}"/>
              </a:ext>
            </a:extLst>
          </p:cNvPr>
          <p:cNvPicPr>
            <a:picLocks noChangeAspect="1"/>
          </p:cNvPicPr>
          <p:nvPr/>
        </p:nvPicPr>
        <p:blipFill rotWithShape="1">
          <a:blip r:embed="rId5"/>
          <a:srcRect t="6313"/>
          <a:stretch/>
        </p:blipFill>
        <p:spPr>
          <a:xfrm>
            <a:off x="2590800" y="4928616"/>
            <a:ext cx="4875802" cy="2615184"/>
          </a:xfrm>
          <a:prstGeom prst="rect">
            <a:avLst/>
          </a:prstGeom>
        </p:spPr>
      </p:pic>
    </p:spTree>
    <p:extLst>
      <p:ext uri="{BB962C8B-B14F-4D97-AF65-F5344CB8AC3E}">
        <p14:creationId xmlns:p14="http://schemas.microsoft.com/office/powerpoint/2010/main" val="3272486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Progressive Discipline is a step-by-step process</a:t>
            </a:r>
          </a:p>
          <a:p>
            <a:pPr>
              <a:spcBef>
                <a:spcPct val="0"/>
              </a:spcBef>
            </a:pPr>
            <a:r>
              <a:rPr lang="en-US" sz="2400" spc="-57" dirty="0">
                <a:solidFill>
                  <a:srgbClr val="051D40"/>
                </a:solidFill>
                <a:latin typeface="Poppins"/>
                <a:ea typeface="Poppins"/>
                <a:cs typeface="Poppins"/>
                <a:sym typeface="Poppins"/>
              </a:rPr>
              <a:t>to correct the employee’s behavior.</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5" y="26778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a:off x="370156" y="20682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9">
            <a:extLst>
              <a:ext uri="{FF2B5EF4-FFF2-40B4-BE49-F238E27FC236}">
                <a16:creationId xmlns:a16="http://schemas.microsoft.com/office/drawing/2014/main" id="{AA1E3A71-230D-FFEE-ABAF-F4F133607C63}"/>
              </a:ext>
            </a:extLst>
          </p:cNvPr>
          <p:cNvSpPr/>
          <p:nvPr/>
        </p:nvSpPr>
        <p:spPr>
          <a:xfrm rot="5400000">
            <a:off x="370082" y="38970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9">
            <a:extLst>
              <a:ext uri="{FF2B5EF4-FFF2-40B4-BE49-F238E27FC236}">
                <a16:creationId xmlns:a16="http://schemas.microsoft.com/office/drawing/2014/main" id="{3B01675F-FD53-49E4-0380-8FA5917D8395}"/>
              </a:ext>
            </a:extLst>
          </p:cNvPr>
          <p:cNvSpPr/>
          <p:nvPr/>
        </p:nvSpPr>
        <p:spPr>
          <a:xfrm rot="5400000">
            <a:off x="370081" y="45066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9">
            <a:extLst>
              <a:ext uri="{FF2B5EF4-FFF2-40B4-BE49-F238E27FC236}">
                <a16:creationId xmlns:a16="http://schemas.microsoft.com/office/drawing/2014/main" id="{487E4D71-A4FD-BF2A-AA3B-B299B06AB8AD}"/>
              </a:ext>
            </a:extLst>
          </p:cNvPr>
          <p:cNvSpPr/>
          <p:nvPr/>
        </p:nvSpPr>
        <p:spPr>
          <a:xfrm rot="5400000">
            <a:off x="370081" y="51162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19">
            <a:extLst>
              <a:ext uri="{FF2B5EF4-FFF2-40B4-BE49-F238E27FC236}">
                <a16:creationId xmlns:a16="http://schemas.microsoft.com/office/drawing/2014/main" id="{852C4EF7-62AA-C577-A941-C431005B6892}"/>
              </a:ext>
            </a:extLst>
          </p:cNvPr>
          <p:cNvSpPr/>
          <p:nvPr/>
        </p:nvSpPr>
        <p:spPr>
          <a:xfrm rot="5400000">
            <a:off x="370083" y="32874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EB636438-F9FF-D86C-078B-9B139DAADA2D}"/>
              </a:ext>
            </a:extLst>
          </p:cNvPr>
          <p:cNvSpPr txBox="1"/>
          <p:nvPr/>
        </p:nvSpPr>
        <p:spPr>
          <a:xfrm>
            <a:off x="940443" y="2023600"/>
            <a:ext cx="5033750" cy="3477875"/>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FSM/AFSS: </a:t>
            </a:r>
            <a:r>
              <a:rPr lang="en-US" sz="2000" b="1" dirty="0">
                <a:latin typeface="Poppins" panose="00000500000000000000" pitchFamily="2" charset="0"/>
                <a:cs typeface="Poppins" panose="00000500000000000000" pitchFamily="2" charset="0"/>
              </a:rPr>
              <a:t>Verbal</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FSM/AFSS: </a:t>
            </a:r>
            <a:r>
              <a:rPr lang="en-US" sz="2000" b="1" dirty="0">
                <a:latin typeface="Poppins" panose="00000500000000000000" pitchFamily="2" charset="0"/>
                <a:cs typeface="Poppins" panose="00000500000000000000" pitchFamily="2" charset="0"/>
              </a:rPr>
              <a:t>Incident Record</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FSM/AFSS: </a:t>
            </a:r>
            <a:r>
              <a:rPr lang="en-US" sz="2000" b="1" dirty="0">
                <a:latin typeface="Poppins" panose="00000500000000000000" pitchFamily="2" charset="0"/>
                <a:cs typeface="Poppins" panose="00000500000000000000" pitchFamily="2" charset="0"/>
              </a:rPr>
              <a:t>Conference Memorandum</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FSM/AFSS/HR: </a:t>
            </a:r>
            <a:r>
              <a:rPr lang="en-US" sz="2000" b="1" dirty="0">
                <a:latin typeface="Poppins" panose="00000500000000000000" pitchFamily="2" charset="0"/>
                <a:cs typeface="Poppins" panose="00000500000000000000" pitchFamily="2" charset="0"/>
              </a:rPr>
              <a:t>Letter of Reprimand</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HR: </a:t>
            </a:r>
            <a:r>
              <a:rPr lang="en-US" sz="2000" b="1" dirty="0">
                <a:latin typeface="Poppins" panose="00000500000000000000" pitchFamily="2" charset="0"/>
                <a:cs typeface="Poppins" panose="00000500000000000000" pitchFamily="2" charset="0"/>
              </a:rPr>
              <a:t>NOUS and No Action</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HR: </a:t>
            </a:r>
            <a:r>
              <a:rPr lang="en-US" sz="2000" b="1" dirty="0">
                <a:latin typeface="Poppins" panose="00000500000000000000" pitchFamily="2" charset="0"/>
                <a:cs typeface="Poppins" panose="00000500000000000000" pitchFamily="2" charset="0"/>
              </a:rPr>
              <a:t>NOUS and Disciplinary Action</a:t>
            </a:r>
          </a:p>
        </p:txBody>
      </p:sp>
      <mc:AlternateContent xmlns:mc="http://schemas.openxmlformats.org/markup-compatibility/2006">
        <mc:Choice xmlns:am3d="http://schemas.microsoft.com/office/drawing/2017/model3d" Requires="am3d">
          <p:graphicFrame>
            <p:nvGraphicFramePr>
              <p:cNvPr id="23" name="3D Model 22" descr="Pre Inked Rubber Stamp">
                <a:extLst>
                  <a:ext uri="{FF2B5EF4-FFF2-40B4-BE49-F238E27FC236}">
                    <a16:creationId xmlns:a16="http://schemas.microsoft.com/office/drawing/2014/main" id="{1B7988D9-B074-8F06-2173-8A7F8DCED760}"/>
                  </a:ext>
                </a:extLst>
              </p:cNvPr>
              <p:cNvGraphicFramePr>
                <a:graphicFrameLocks noChangeAspect="1"/>
              </p:cNvGraphicFramePr>
              <p:nvPr>
                <p:extLst>
                  <p:ext uri="{D42A27DB-BD31-4B8C-83A1-F6EECF244321}">
                    <p14:modId xmlns:p14="http://schemas.microsoft.com/office/powerpoint/2010/main" val="1617441225"/>
                  </p:ext>
                </p:extLst>
              </p:nvPr>
            </p:nvGraphicFramePr>
            <p:xfrm>
              <a:off x="5334000" y="4419599"/>
              <a:ext cx="2470591" cy="3145895"/>
            </p:xfrm>
            <a:graphic>
              <a:graphicData uri="http://schemas.microsoft.com/office/drawing/2017/model3d">
                <am3d:model3d r:embed="rId5">
                  <am3d:spPr>
                    <a:xfrm>
                      <a:off x="0" y="0"/>
                      <a:ext cx="2470591" cy="3145895"/>
                    </a:xfrm>
                    <a:prstGeom prst="rect">
                      <a:avLst/>
                    </a:prstGeom>
                  </am3d:spPr>
                  <am3d:camera>
                    <am3d:pos x="0" y="0" z="71312826"/>
                    <am3d:up dx="0" dy="36000000" dz="0"/>
                    <am3d:lookAt x="0" y="0" z="0"/>
                    <am3d:perspective fov="2700000"/>
                  </am3d:camera>
                  <am3d:trans>
                    <am3d:meterPerModelUnit n="12500000" d="1000000"/>
                    <am3d:preTrans dx="0" dy="0" dz="0"/>
                    <am3d:scale>
                      <am3d:sx n="1000000" d="1000000"/>
                      <am3d:sy n="1000000" d="1000000"/>
                      <am3d:sz n="1000000" d="1000000"/>
                    </am3d:scale>
                    <am3d:rot ax="1818987" ay="-1073607" az="-611106"/>
                    <am3d:postTrans dx="0" dy="0" dz="0"/>
                  </am3d:trans>
                  <am3d:raster rName="Office3DRenderer" rVer="16.0.8326">
                    <am3d:blip r:embed="rId6"/>
                  </am3d:raster>
                  <am3d:objViewport viewportSz="36980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Pre Inked Rubber Stamp">
                <a:extLst>
                  <a:ext uri="{FF2B5EF4-FFF2-40B4-BE49-F238E27FC236}">
                    <a16:creationId xmlns:a16="http://schemas.microsoft.com/office/drawing/2014/main" id="{1B7988D9-B074-8F06-2173-8A7F8DCED760}"/>
                  </a:ext>
                </a:extLst>
              </p:cNvPr>
              <p:cNvPicPr>
                <a:picLocks noGrp="1" noRot="1" noChangeAspect="1" noMove="1" noResize="1" noEditPoints="1" noAdjustHandles="1" noChangeArrowheads="1" noChangeShapeType="1" noCrop="1"/>
              </p:cNvPicPr>
              <p:nvPr/>
            </p:nvPicPr>
            <p:blipFill>
              <a:blip r:embed="rId6"/>
              <a:stretch>
                <a:fillRect/>
              </a:stretch>
            </p:blipFill>
            <p:spPr>
              <a:xfrm>
                <a:off x="5334000" y="4419599"/>
                <a:ext cx="2470591" cy="3145895"/>
              </a:xfrm>
              <a:prstGeom prst="rect">
                <a:avLst/>
              </a:prstGeom>
            </p:spPr>
          </p:pic>
        </mc:Fallback>
      </mc:AlternateContent>
    </p:spTree>
    <p:extLst>
      <p:ext uri="{BB962C8B-B14F-4D97-AF65-F5344CB8AC3E}">
        <p14:creationId xmlns:p14="http://schemas.microsoft.com/office/powerpoint/2010/main" val="1752524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11" name="Group 11"/>
          <p:cNvGrpSpPr/>
          <p:nvPr/>
        </p:nvGrpSpPr>
        <p:grpSpPr>
          <a:xfrm>
            <a:off x="11458918" y="6683177"/>
            <a:ext cx="4693046" cy="469304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2">
            <a:extLst>
              <a:ext uri="{FF2B5EF4-FFF2-40B4-BE49-F238E27FC236}">
                <a16:creationId xmlns:a16="http://schemas.microsoft.com/office/drawing/2014/main" id="{7CE0376B-64AA-8031-C0CF-91441010AC8E}"/>
              </a:ext>
            </a:extLst>
          </p:cNvPr>
          <p:cNvSpPr txBox="1"/>
          <p:nvPr/>
        </p:nvSpPr>
        <p:spPr>
          <a:xfrm>
            <a:off x="381001" y="76200"/>
            <a:ext cx="6781799" cy="769441"/>
          </a:xfrm>
          <a:prstGeom prst="rect">
            <a:avLst/>
          </a:prstGeom>
          <a:noFill/>
        </p:spPr>
        <p:txBody>
          <a:bodyPr wrap="square" rtlCol="0">
            <a:spAutoFit/>
          </a:bodyPr>
          <a:lstStyle/>
          <a:p>
            <a:r>
              <a:rPr lang="en-US" sz="4400" dirty="0">
                <a:solidFill>
                  <a:schemeClr val="bg1"/>
                </a:solidFill>
                <a:latin typeface="Open Sans Extra Bold" panose="020B0604020202020204" charset="0"/>
                <a:ea typeface="Open Sans Extra Bold" panose="020B0604020202020204" charset="0"/>
                <a:cs typeface="Open Sans Extra Bold" panose="020B0604020202020204" charset="0"/>
              </a:rPr>
              <a:t>Scenario Incident #1</a:t>
            </a:r>
          </a:p>
        </p:txBody>
      </p:sp>
      <p:sp>
        <p:nvSpPr>
          <p:cNvPr id="3" name="TextBox 2">
            <a:extLst>
              <a:ext uri="{FF2B5EF4-FFF2-40B4-BE49-F238E27FC236}">
                <a16:creationId xmlns:a16="http://schemas.microsoft.com/office/drawing/2014/main" id="{64389DEE-5838-4354-EBF7-0548395151DC}"/>
              </a:ext>
            </a:extLst>
          </p:cNvPr>
          <p:cNvSpPr txBox="1"/>
          <p:nvPr/>
        </p:nvSpPr>
        <p:spPr>
          <a:xfrm>
            <a:off x="381000" y="780157"/>
            <a:ext cx="6019800" cy="6001643"/>
          </a:xfrm>
          <a:prstGeom prst="rect">
            <a:avLst/>
          </a:prstGeom>
          <a:no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August 28, 2024 Probationary FSW Peter Parker (employee# 1234567), arrived at the Daily Bugle Elementary cafeteria for work. Mr. Parker started on May 12, 2024.</a:t>
            </a:r>
          </a:p>
          <a:p>
            <a:endParaRPr lang="en-US" sz="2400" dirty="0">
              <a:solidFill>
                <a:schemeClr val="bg1"/>
              </a:solidFill>
              <a:latin typeface="Poppins" panose="00000500000000000000" pitchFamily="2" charset="0"/>
              <a:cs typeface="Poppins" panose="00000500000000000000" pitchFamily="2" charset="0"/>
            </a:endParaRPr>
          </a:p>
          <a:p>
            <a:r>
              <a:rPr lang="en-US" sz="2400" dirty="0">
                <a:solidFill>
                  <a:schemeClr val="bg1"/>
                </a:solidFill>
                <a:latin typeface="Poppins" panose="00000500000000000000" pitchFamily="2" charset="0"/>
                <a:cs typeface="Poppins" panose="00000500000000000000" pitchFamily="2" charset="0"/>
              </a:rPr>
              <a:t>Upon arrival, he had on his Spider-Man boots and a web sling device on his left wrist. The FSM, J. Jonah Jameson spoke with Mr. Parker about the correct uniform attire for LAUSD FSW.</a:t>
            </a:r>
          </a:p>
          <a:p>
            <a:endParaRPr lang="en-US" sz="2400" dirty="0">
              <a:solidFill>
                <a:schemeClr val="bg1"/>
              </a:solidFill>
              <a:latin typeface="Poppins" panose="00000500000000000000" pitchFamily="2" charset="0"/>
              <a:cs typeface="Poppins" panose="00000500000000000000" pitchFamily="2" charset="0"/>
            </a:endParaRPr>
          </a:p>
          <a:p>
            <a:r>
              <a:rPr lang="en-US" sz="2400" dirty="0">
                <a:solidFill>
                  <a:schemeClr val="bg1"/>
                </a:solidFill>
                <a:latin typeface="Poppins" panose="00000500000000000000" pitchFamily="2" charset="0"/>
                <a:cs typeface="Poppins" panose="00000500000000000000" pitchFamily="2" charset="0"/>
              </a:rPr>
              <a:t>Mr. Jameson also contacted his AFSS, Stanley M. Lieber regarding the incident.</a:t>
            </a:r>
          </a:p>
        </p:txBody>
      </p:sp>
      <p:pic>
        <p:nvPicPr>
          <p:cNvPr id="4" name="Picture 3">
            <a:extLst>
              <a:ext uri="{FF2B5EF4-FFF2-40B4-BE49-F238E27FC236}">
                <a16:creationId xmlns:a16="http://schemas.microsoft.com/office/drawing/2014/main" id="{8A79F255-E04A-FA03-7F7E-AAFCE26E23A9}"/>
              </a:ext>
            </a:extLst>
          </p:cNvPr>
          <p:cNvPicPr>
            <a:picLocks noChangeAspect="1"/>
          </p:cNvPicPr>
          <p:nvPr/>
        </p:nvPicPr>
        <p:blipFill>
          <a:blip r:embed="rId3"/>
          <a:stretch>
            <a:fillRect/>
          </a:stretch>
        </p:blipFill>
        <p:spPr>
          <a:xfrm>
            <a:off x="7010400" y="5562600"/>
            <a:ext cx="2241612" cy="1962204"/>
          </a:xfrm>
          <a:prstGeom prst="rect">
            <a:avLst/>
          </a:prstGeom>
        </p:spPr>
      </p:pic>
      <p:pic>
        <p:nvPicPr>
          <p:cNvPr id="2" name="Picture 1">
            <a:extLst>
              <a:ext uri="{FF2B5EF4-FFF2-40B4-BE49-F238E27FC236}">
                <a16:creationId xmlns:a16="http://schemas.microsoft.com/office/drawing/2014/main" id="{FD0CCA05-DA6D-C575-6935-6A3D97859E59}"/>
              </a:ext>
            </a:extLst>
          </p:cNvPr>
          <p:cNvPicPr>
            <a:picLocks noChangeAspect="1"/>
          </p:cNvPicPr>
          <p:nvPr/>
        </p:nvPicPr>
        <p:blipFill rotWithShape="1">
          <a:blip r:embed="rId4"/>
          <a:srcRect b="27200"/>
          <a:stretch/>
        </p:blipFill>
        <p:spPr>
          <a:xfrm>
            <a:off x="7010400" y="711682"/>
            <a:ext cx="2514600" cy="5003318"/>
          </a:xfrm>
          <a:prstGeom prst="rect">
            <a:avLst/>
          </a:prstGeom>
        </p:spPr>
      </p:pic>
    </p:spTree>
    <p:extLst>
      <p:ext uri="{BB962C8B-B14F-4D97-AF65-F5344CB8AC3E}">
        <p14:creationId xmlns:p14="http://schemas.microsoft.com/office/powerpoint/2010/main" val="2138121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Incident Record Sample for</a:t>
            </a:r>
          </a:p>
          <a:p>
            <a:pPr>
              <a:spcBef>
                <a:spcPct val="0"/>
              </a:spcBef>
            </a:pPr>
            <a:r>
              <a:rPr lang="en-US" sz="4400" dirty="0">
                <a:solidFill>
                  <a:srgbClr val="051D40"/>
                </a:solidFill>
                <a:latin typeface="Open Sans Extra Bold"/>
                <a:ea typeface="Open Sans Extra Bold"/>
                <a:cs typeface="Open Sans Extra Bold"/>
                <a:sym typeface="Open Sans Extra Bold"/>
              </a:rPr>
              <a:t>Peter Parker</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99CBF561-317B-43F9-F144-773511D4E3E4}"/>
              </a:ext>
            </a:extLst>
          </p:cNvPr>
          <p:cNvPicPr>
            <a:picLocks noChangeAspect="1"/>
          </p:cNvPicPr>
          <p:nvPr/>
        </p:nvPicPr>
        <p:blipFill>
          <a:blip r:embed="rId3"/>
          <a:stretch>
            <a:fillRect/>
          </a:stretch>
        </p:blipFill>
        <p:spPr>
          <a:xfrm>
            <a:off x="457201" y="2057400"/>
            <a:ext cx="9144000" cy="3171486"/>
          </a:xfrm>
          <a:prstGeom prst="rect">
            <a:avLst/>
          </a:prstGeom>
          <a:ln>
            <a:solidFill>
              <a:schemeClr val="tx1"/>
            </a:solidFill>
          </a:ln>
        </p:spPr>
      </p:pic>
      <p:sp>
        <p:nvSpPr>
          <p:cNvPr id="17" name="TextBox 16">
            <a:extLst>
              <a:ext uri="{FF2B5EF4-FFF2-40B4-BE49-F238E27FC236}">
                <a16:creationId xmlns:a16="http://schemas.microsoft.com/office/drawing/2014/main" id="{7BC980EB-7D5E-2E79-72EB-26CF8C5D6887}"/>
              </a:ext>
            </a:extLst>
          </p:cNvPr>
          <p:cNvSpPr txBox="1"/>
          <p:nvPr/>
        </p:nvSpPr>
        <p:spPr>
          <a:xfrm>
            <a:off x="1447800" y="3714690"/>
            <a:ext cx="1713931"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Peter Parker</a:t>
            </a:r>
          </a:p>
        </p:txBody>
      </p:sp>
      <p:sp>
        <p:nvSpPr>
          <p:cNvPr id="18" name="TextBox 17">
            <a:extLst>
              <a:ext uri="{FF2B5EF4-FFF2-40B4-BE49-F238E27FC236}">
                <a16:creationId xmlns:a16="http://schemas.microsoft.com/office/drawing/2014/main" id="{112B3328-F9D2-66AF-4979-7B813281EA11}"/>
              </a:ext>
            </a:extLst>
          </p:cNvPr>
          <p:cNvSpPr txBox="1"/>
          <p:nvPr/>
        </p:nvSpPr>
        <p:spPr>
          <a:xfrm>
            <a:off x="4906251" y="3714690"/>
            <a:ext cx="1189749"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1234567</a:t>
            </a:r>
          </a:p>
        </p:txBody>
      </p:sp>
      <p:sp>
        <p:nvSpPr>
          <p:cNvPr id="20" name="TextBox 19">
            <a:extLst>
              <a:ext uri="{FF2B5EF4-FFF2-40B4-BE49-F238E27FC236}">
                <a16:creationId xmlns:a16="http://schemas.microsoft.com/office/drawing/2014/main" id="{939AF46C-D04D-AF9D-21D3-A1006FE45172}"/>
              </a:ext>
            </a:extLst>
          </p:cNvPr>
          <p:cNvSpPr txBox="1"/>
          <p:nvPr/>
        </p:nvSpPr>
        <p:spPr>
          <a:xfrm>
            <a:off x="7391400" y="3714690"/>
            <a:ext cx="715260"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FSW</a:t>
            </a:r>
          </a:p>
        </p:txBody>
      </p:sp>
      <p:sp>
        <p:nvSpPr>
          <p:cNvPr id="21" name="TextBox 20">
            <a:extLst>
              <a:ext uri="{FF2B5EF4-FFF2-40B4-BE49-F238E27FC236}">
                <a16:creationId xmlns:a16="http://schemas.microsoft.com/office/drawing/2014/main" id="{C6644B3F-2DCE-AD78-7CDE-DD0AA00D2457}"/>
              </a:ext>
            </a:extLst>
          </p:cNvPr>
          <p:cNvSpPr txBox="1"/>
          <p:nvPr/>
        </p:nvSpPr>
        <p:spPr>
          <a:xfrm>
            <a:off x="1447800" y="4019490"/>
            <a:ext cx="2201244"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August 28, 2024</a:t>
            </a:r>
          </a:p>
        </p:txBody>
      </p:sp>
      <p:sp>
        <p:nvSpPr>
          <p:cNvPr id="23" name="TextBox 22">
            <a:extLst>
              <a:ext uri="{FF2B5EF4-FFF2-40B4-BE49-F238E27FC236}">
                <a16:creationId xmlns:a16="http://schemas.microsoft.com/office/drawing/2014/main" id="{BADD4A56-4064-11C5-2254-1558358A055E}"/>
              </a:ext>
            </a:extLst>
          </p:cNvPr>
          <p:cNvSpPr txBox="1"/>
          <p:nvPr/>
        </p:nvSpPr>
        <p:spPr>
          <a:xfrm>
            <a:off x="7086600" y="4038600"/>
            <a:ext cx="1758815"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May 12, 2024</a:t>
            </a:r>
          </a:p>
        </p:txBody>
      </p:sp>
      <p:sp>
        <p:nvSpPr>
          <p:cNvPr id="24" name="TextBox 23">
            <a:extLst>
              <a:ext uri="{FF2B5EF4-FFF2-40B4-BE49-F238E27FC236}">
                <a16:creationId xmlns:a16="http://schemas.microsoft.com/office/drawing/2014/main" id="{9BA9ADE8-A306-EAFF-105A-149833DCFFC2}"/>
              </a:ext>
            </a:extLst>
          </p:cNvPr>
          <p:cNvSpPr txBox="1"/>
          <p:nvPr/>
        </p:nvSpPr>
        <p:spPr>
          <a:xfrm>
            <a:off x="1981200" y="4400490"/>
            <a:ext cx="3106941"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Daily Bugle Elementary</a:t>
            </a:r>
          </a:p>
        </p:txBody>
      </p:sp>
      <p:sp>
        <p:nvSpPr>
          <p:cNvPr id="25" name="TextBox 24">
            <a:extLst>
              <a:ext uri="{FF2B5EF4-FFF2-40B4-BE49-F238E27FC236}">
                <a16:creationId xmlns:a16="http://schemas.microsoft.com/office/drawing/2014/main" id="{992FC319-BF90-6D8C-4F73-AE1F3CC31770}"/>
              </a:ext>
            </a:extLst>
          </p:cNvPr>
          <p:cNvSpPr txBox="1"/>
          <p:nvPr/>
        </p:nvSpPr>
        <p:spPr>
          <a:xfrm>
            <a:off x="6341859" y="4400490"/>
            <a:ext cx="2037737"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(213)867-5309</a:t>
            </a:r>
          </a:p>
        </p:txBody>
      </p:sp>
      <p:sp>
        <p:nvSpPr>
          <p:cNvPr id="26" name="TextBox 25">
            <a:extLst>
              <a:ext uri="{FF2B5EF4-FFF2-40B4-BE49-F238E27FC236}">
                <a16:creationId xmlns:a16="http://schemas.microsoft.com/office/drawing/2014/main" id="{DF74E1E6-35A1-F52E-341E-E7CF9B691DBC}"/>
              </a:ext>
            </a:extLst>
          </p:cNvPr>
          <p:cNvSpPr txBox="1"/>
          <p:nvPr/>
        </p:nvSpPr>
        <p:spPr>
          <a:xfrm>
            <a:off x="2286000" y="4705290"/>
            <a:ext cx="2507418"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J. Jonah Jameson</a:t>
            </a:r>
          </a:p>
        </p:txBody>
      </p:sp>
      <p:sp>
        <p:nvSpPr>
          <p:cNvPr id="27" name="TextBox 26">
            <a:extLst>
              <a:ext uri="{FF2B5EF4-FFF2-40B4-BE49-F238E27FC236}">
                <a16:creationId xmlns:a16="http://schemas.microsoft.com/office/drawing/2014/main" id="{ABB2F117-D075-9EBF-5094-144878DDBE37}"/>
              </a:ext>
            </a:extLst>
          </p:cNvPr>
          <p:cNvSpPr txBox="1"/>
          <p:nvPr/>
        </p:nvSpPr>
        <p:spPr>
          <a:xfrm>
            <a:off x="6255582" y="4724400"/>
            <a:ext cx="2303836"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Stanley M. Lieber</a:t>
            </a:r>
          </a:p>
        </p:txBody>
      </p:sp>
    </p:spTree>
    <p:extLst>
      <p:ext uri="{BB962C8B-B14F-4D97-AF65-F5344CB8AC3E}">
        <p14:creationId xmlns:p14="http://schemas.microsoft.com/office/powerpoint/2010/main" val="3246986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Incident Record Sample for</a:t>
            </a:r>
          </a:p>
          <a:p>
            <a:pPr>
              <a:spcBef>
                <a:spcPct val="0"/>
              </a:spcBef>
            </a:pPr>
            <a:r>
              <a:rPr lang="en-US" sz="4400" dirty="0">
                <a:solidFill>
                  <a:srgbClr val="051D40"/>
                </a:solidFill>
                <a:latin typeface="Open Sans Extra Bold"/>
                <a:ea typeface="Open Sans Extra Bold"/>
                <a:cs typeface="Open Sans Extra Bold"/>
                <a:sym typeface="Open Sans Extra Bold"/>
              </a:rPr>
              <a:t>Peter Parker</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563B6061-F266-B4C5-8643-9A3ADE24C36C}"/>
              </a:ext>
            </a:extLst>
          </p:cNvPr>
          <p:cNvPicPr>
            <a:picLocks noChangeAspect="1"/>
          </p:cNvPicPr>
          <p:nvPr/>
        </p:nvPicPr>
        <p:blipFill>
          <a:blip r:embed="rId3"/>
          <a:stretch>
            <a:fillRect/>
          </a:stretch>
        </p:blipFill>
        <p:spPr>
          <a:xfrm>
            <a:off x="457199" y="2057400"/>
            <a:ext cx="9144000" cy="2723360"/>
          </a:xfrm>
          <a:prstGeom prst="rect">
            <a:avLst/>
          </a:prstGeom>
          <a:ln>
            <a:solidFill>
              <a:schemeClr val="tx1"/>
            </a:solidFill>
          </a:ln>
        </p:spPr>
      </p:pic>
      <p:pic>
        <p:nvPicPr>
          <p:cNvPr id="14" name="Picture 13">
            <a:extLst>
              <a:ext uri="{FF2B5EF4-FFF2-40B4-BE49-F238E27FC236}">
                <a16:creationId xmlns:a16="http://schemas.microsoft.com/office/drawing/2014/main" id="{5DB6DEE1-1F05-EEB1-3728-A677FB304F98}"/>
              </a:ext>
            </a:extLst>
          </p:cNvPr>
          <p:cNvPicPr>
            <a:picLocks noChangeAspect="1"/>
          </p:cNvPicPr>
          <p:nvPr/>
        </p:nvPicPr>
        <p:blipFill>
          <a:blip r:embed="rId4"/>
          <a:stretch>
            <a:fillRect/>
          </a:stretch>
        </p:blipFill>
        <p:spPr>
          <a:xfrm>
            <a:off x="457200" y="5029200"/>
            <a:ext cx="335309" cy="512108"/>
          </a:xfrm>
          <a:prstGeom prst="rect">
            <a:avLst/>
          </a:prstGeom>
        </p:spPr>
      </p:pic>
      <p:sp>
        <p:nvSpPr>
          <p:cNvPr id="15" name="TextBox 14">
            <a:extLst>
              <a:ext uri="{FF2B5EF4-FFF2-40B4-BE49-F238E27FC236}">
                <a16:creationId xmlns:a16="http://schemas.microsoft.com/office/drawing/2014/main" id="{1F7D3693-0D5A-BFFD-6A0F-D1E19004EDE8}"/>
              </a:ext>
            </a:extLst>
          </p:cNvPr>
          <p:cNvSpPr txBox="1"/>
          <p:nvPr/>
        </p:nvSpPr>
        <p:spPr>
          <a:xfrm>
            <a:off x="914400" y="5086290"/>
            <a:ext cx="6966006"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the employee has received previous training and guidance, complete the applicable answer.</a:t>
            </a:r>
          </a:p>
        </p:txBody>
      </p:sp>
      <p:sp>
        <p:nvSpPr>
          <p:cNvPr id="19" name="TextBox 18">
            <a:extLst>
              <a:ext uri="{FF2B5EF4-FFF2-40B4-BE49-F238E27FC236}">
                <a16:creationId xmlns:a16="http://schemas.microsoft.com/office/drawing/2014/main" id="{45FA4244-797E-B3CF-F620-6A70E82B55C2}"/>
              </a:ext>
            </a:extLst>
          </p:cNvPr>
          <p:cNvSpPr txBox="1"/>
          <p:nvPr/>
        </p:nvSpPr>
        <p:spPr>
          <a:xfrm>
            <a:off x="1219200" y="2743200"/>
            <a:ext cx="343364"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X</a:t>
            </a:r>
          </a:p>
        </p:txBody>
      </p:sp>
    </p:spTree>
    <p:extLst>
      <p:ext uri="{BB962C8B-B14F-4D97-AF65-F5344CB8AC3E}">
        <p14:creationId xmlns:p14="http://schemas.microsoft.com/office/powerpoint/2010/main" val="2778545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Incident Record Sample for</a:t>
            </a:r>
          </a:p>
          <a:p>
            <a:pPr>
              <a:spcBef>
                <a:spcPct val="0"/>
              </a:spcBef>
            </a:pPr>
            <a:r>
              <a:rPr lang="en-US" sz="4400" dirty="0">
                <a:solidFill>
                  <a:srgbClr val="051D40"/>
                </a:solidFill>
                <a:latin typeface="Open Sans Extra Bold"/>
                <a:ea typeface="Open Sans Extra Bold"/>
                <a:cs typeface="Open Sans Extra Bold"/>
                <a:sym typeface="Open Sans Extra Bold"/>
              </a:rPr>
              <a:t>Peter Parker</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563B6061-F266-B4C5-8643-9A3ADE24C36C}"/>
              </a:ext>
            </a:extLst>
          </p:cNvPr>
          <p:cNvPicPr>
            <a:picLocks noChangeAspect="1"/>
          </p:cNvPicPr>
          <p:nvPr/>
        </p:nvPicPr>
        <p:blipFill>
          <a:blip r:embed="rId3"/>
          <a:stretch>
            <a:fillRect/>
          </a:stretch>
        </p:blipFill>
        <p:spPr>
          <a:xfrm>
            <a:off x="457199" y="2057400"/>
            <a:ext cx="9144000" cy="2723360"/>
          </a:xfrm>
          <a:prstGeom prst="rect">
            <a:avLst/>
          </a:prstGeom>
          <a:ln>
            <a:solidFill>
              <a:schemeClr val="tx1"/>
            </a:solidFill>
          </a:ln>
        </p:spPr>
      </p:pic>
      <p:pic>
        <p:nvPicPr>
          <p:cNvPr id="14" name="Picture 13">
            <a:extLst>
              <a:ext uri="{FF2B5EF4-FFF2-40B4-BE49-F238E27FC236}">
                <a16:creationId xmlns:a16="http://schemas.microsoft.com/office/drawing/2014/main" id="{5DB6DEE1-1F05-EEB1-3728-A677FB304F98}"/>
              </a:ext>
            </a:extLst>
          </p:cNvPr>
          <p:cNvPicPr>
            <a:picLocks noChangeAspect="1"/>
          </p:cNvPicPr>
          <p:nvPr/>
        </p:nvPicPr>
        <p:blipFill>
          <a:blip r:embed="rId4"/>
          <a:stretch>
            <a:fillRect/>
          </a:stretch>
        </p:blipFill>
        <p:spPr>
          <a:xfrm>
            <a:off x="457200" y="5029200"/>
            <a:ext cx="335309" cy="512108"/>
          </a:xfrm>
          <a:prstGeom prst="rect">
            <a:avLst/>
          </a:prstGeom>
        </p:spPr>
      </p:pic>
      <p:sp>
        <p:nvSpPr>
          <p:cNvPr id="15" name="TextBox 14">
            <a:extLst>
              <a:ext uri="{FF2B5EF4-FFF2-40B4-BE49-F238E27FC236}">
                <a16:creationId xmlns:a16="http://schemas.microsoft.com/office/drawing/2014/main" id="{1F7D3693-0D5A-BFFD-6A0F-D1E19004EDE8}"/>
              </a:ext>
            </a:extLst>
          </p:cNvPr>
          <p:cNvSpPr txBox="1"/>
          <p:nvPr/>
        </p:nvSpPr>
        <p:spPr>
          <a:xfrm>
            <a:off x="914400" y="5086290"/>
            <a:ext cx="6966006"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applicable incident with an </a:t>
            </a:r>
            <a:r>
              <a:rPr lang="en-US" sz="2000" dirty="0">
                <a:solidFill>
                  <a:srgbClr val="FF0000"/>
                </a:solidFill>
                <a:latin typeface="Poppins" panose="00000500000000000000" pitchFamily="2" charset="0"/>
                <a:cs typeface="Poppins" panose="00000500000000000000" pitchFamily="2" charset="0"/>
              </a:rPr>
              <a:t>X </a:t>
            </a:r>
            <a:r>
              <a:rPr lang="en-US" sz="2000" dirty="0">
                <a:latin typeface="Poppins" panose="00000500000000000000" pitchFamily="2" charset="0"/>
                <a:cs typeface="Poppins" panose="00000500000000000000" pitchFamily="2" charset="0"/>
              </a:rPr>
              <a:t>or a</a:t>
            </a:r>
            <a:r>
              <a:rPr lang="en-US" sz="2000" dirty="0">
                <a:solidFill>
                  <a:srgbClr val="FF0000"/>
                </a:solidFill>
                <a:latin typeface="Poppins" panose="00000500000000000000" pitchFamily="2" charset="0"/>
                <a:cs typeface="Poppins" panose="00000500000000000000" pitchFamily="2" charset="0"/>
              </a:rPr>
              <a:t> √ </a:t>
            </a:r>
            <a:r>
              <a:rPr lang="en-US" sz="2000" dirty="0">
                <a:latin typeface="Poppins" panose="00000500000000000000" pitchFamily="2" charset="0"/>
                <a:cs typeface="Poppins" panose="00000500000000000000" pitchFamily="2" charset="0"/>
              </a:rPr>
              <a:t>mark</a:t>
            </a:r>
            <a:r>
              <a:rPr lang="en-US" sz="2000" dirty="0">
                <a:solidFill>
                  <a:srgbClr val="FF0000"/>
                </a:solidFill>
                <a:latin typeface="Poppins" panose="00000500000000000000" pitchFamily="2" charset="0"/>
                <a:cs typeface="Poppins" panose="00000500000000000000" pitchFamily="2" charset="0"/>
              </a:rPr>
              <a:t> </a:t>
            </a:r>
            <a:r>
              <a:rPr lang="en-US" sz="2000" dirty="0">
                <a:latin typeface="Poppins" panose="00000500000000000000" pitchFamily="2" charset="0"/>
                <a:cs typeface="Poppins" panose="00000500000000000000" pitchFamily="2" charset="0"/>
              </a:rPr>
              <a:t>.</a:t>
            </a:r>
          </a:p>
        </p:txBody>
      </p:sp>
      <p:sp>
        <p:nvSpPr>
          <p:cNvPr id="19" name="TextBox 18">
            <a:extLst>
              <a:ext uri="{FF2B5EF4-FFF2-40B4-BE49-F238E27FC236}">
                <a16:creationId xmlns:a16="http://schemas.microsoft.com/office/drawing/2014/main" id="{45FA4244-797E-B3CF-F620-6A70E82B55C2}"/>
              </a:ext>
            </a:extLst>
          </p:cNvPr>
          <p:cNvSpPr txBox="1"/>
          <p:nvPr/>
        </p:nvSpPr>
        <p:spPr>
          <a:xfrm>
            <a:off x="5524036" y="4038600"/>
            <a:ext cx="343364"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X</a:t>
            </a:r>
          </a:p>
        </p:txBody>
      </p:sp>
    </p:spTree>
    <p:extLst>
      <p:ext uri="{BB962C8B-B14F-4D97-AF65-F5344CB8AC3E}">
        <p14:creationId xmlns:p14="http://schemas.microsoft.com/office/powerpoint/2010/main" val="4080281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Incident Record Sample for</a:t>
            </a:r>
          </a:p>
          <a:p>
            <a:pPr>
              <a:spcBef>
                <a:spcPct val="0"/>
              </a:spcBef>
            </a:pPr>
            <a:r>
              <a:rPr lang="en-US" sz="4400" dirty="0">
                <a:solidFill>
                  <a:srgbClr val="051D40"/>
                </a:solidFill>
                <a:latin typeface="Open Sans Extra Bold"/>
                <a:ea typeface="Open Sans Extra Bold"/>
                <a:cs typeface="Open Sans Extra Bold"/>
                <a:sym typeface="Open Sans Extra Bold"/>
              </a:rPr>
              <a:t>Peter Parker</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5">
            <a:extLst>
              <a:ext uri="{FF2B5EF4-FFF2-40B4-BE49-F238E27FC236}">
                <a16:creationId xmlns:a16="http://schemas.microsoft.com/office/drawing/2014/main" id="{1EB02D3C-58C3-8617-97E5-1D9F2DB3CDE0}"/>
              </a:ext>
            </a:extLst>
          </p:cNvPr>
          <p:cNvPicPr>
            <a:picLocks noChangeAspect="1"/>
          </p:cNvPicPr>
          <p:nvPr/>
        </p:nvPicPr>
        <p:blipFill>
          <a:blip r:embed="rId3"/>
          <a:stretch>
            <a:fillRect/>
          </a:stretch>
        </p:blipFill>
        <p:spPr>
          <a:xfrm>
            <a:off x="457200" y="2039438"/>
            <a:ext cx="9144000" cy="4283431"/>
          </a:xfrm>
          <a:prstGeom prst="rect">
            <a:avLst/>
          </a:prstGeom>
          <a:ln>
            <a:solidFill>
              <a:schemeClr val="tx1"/>
            </a:solidFill>
          </a:ln>
        </p:spPr>
      </p:pic>
      <p:sp>
        <p:nvSpPr>
          <p:cNvPr id="2" name="TextBox 1">
            <a:extLst>
              <a:ext uri="{FF2B5EF4-FFF2-40B4-BE49-F238E27FC236}">
                <a16:creationId xmlns:a16="http://schemas.microsoft.com/office/drawing/2014/main" id="{E73C238D-8A81-961B-F8AF-CD38B9D62ECA}"/>
              </a:ext>
            </a:extLst>
          </p:cNvPr>
          <p:cNvSpPr txBox="1"/>
          <p:nvPr/>
        </p:nvSpPr>
        <p:spPr>
          <a:xfrm>
            <a:off x="914400" y="2662576"/>
            <a:ext cx="7848600" cy="523220"/>
          </a:xfrm>
          <a:prstGeom prst="rect">
            <a:avLst/>
          </a:prstGeom>
          <a:noFill/>
        </p:spPr>
        <p:txBody>
          <a:bodyPr wrap="square" rtlCol="0">
            <a:spAutoFit/>
          </a:bodyPr>
          <a:lstStyle/>
          <a:p>
            <a:r>
              <a:rPr lang="en-US" sz="1400" dirty="0">
                <a:solidFill>
                  <a:srgbClr val="FF0000"/>
                </a:solidFill>
              </a:rPr>
              <a:t>Peter Parker Was not in compliance with LAUSD FSD uniform attire. FSW are required to wear non-slip resistant shoes and jewelry not to be worn in kitchen.</a:t>
            </a:r>
          </a:p>
        </p:txBody>
      </p:sp>
      <p:sp>
        <p:nvSpPr>
          <p:cNvPr id="11" name="TextBox 10">
            <a:extLst>
              <a:ext uri="{FF2B5EF4-FFF2-40B4-BE49-F238E27FC236}">
                <a16:creationId xmlns:a16="http://schemas.microsoft.com/office/drawing/2014/main" id="{44E1EE40-C4C6-EEAE-E171-D49F493ECCDB}"/>
              </a:ext>
            </a:extLst>
          </p:cNvPr>
          <p:cNvSpPr txBox="1"/>
          <p:nvPr/>
        </p:nvSpPr>
        <p:spPr>
          <a:xfrm>
            <a:off x="914400" y="4855374"/>
            <a:ext cx="8044675" cy="523220"/>
          </a:xfrm>
          <a:prstGeom prst="rect">
            <a:avLst/>
          </a:prstGeom>
          <a:noFill/>
        </p:spPr>
        <p:txBody>
          <a:bodyPr wrap="square" rtlCol="0">
            <a:spAutoFit/>
          </a:bodyPr>
          <a:lstStyle/>
          <a:p>
            <a:r>
              <a:rPr lang="en-US" sz="1400" dirty="0">
                <a:solidFill>
                  <a:srgbClr val="FF0000"/>
                </a:solidFill>
              </a:rPr>
              <a:t>Please refer to LAUSD FSD Employee Handbook, Section </a:t>
            </a:r>
            <a:r>
              <a:rPr lang="en-US" sz="1400" dirty="0" err="1">
                <a:solidFill>
                  <a:srgbClr val="FF0000"/>
                </a:solidFill>
              </a:rPr>
              <a:t>Vlll</a:t>
            </a:r>
            <a:r>
              <a:rPr lang="en-US" sz="1400" dirty="0">
                <a:solidFill>
                  <a:srgbClr val="FF0000"/>
                </a:solidFill>
              </a:rPr>
              <a:t>. School Based Dress Code Policy, Safety Apparel, and Personal protection Equipment (page 61-64).</a:t>
            </a:r>
          </a:p>
        </p:txBody>
      </p:sp>
    </p:spTree>
    <p:extLst>
      <p:ext uri="{BB962C8B-B14F-4D97-AF65-F5344CB8AC3E}">
        <p14:creationId xmlns:p14="http://schemas.microsoft.com/office/powerpoint/2010/main" val="76481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73152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Setting the Expectations</a:t>
            </a:r>
          </a:p>
        </p:txBody>
      </p:sp>
      <p:grpSp>
        <p:nvGrpSpPr>
          <p:cNvPr id="6" name="Group 6"/>
          <p:cNvGrpSpPr/>
          <p:nvPr/>
        </p:nvGrpSpPr>
        <p:grpSpPr>
          <a:xfrm>
            <a:off x="8190634" y="2018434"/>
            <a:ext cx="3735530"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6400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first phase of progressive discipline is setting expectations right from the start.</a:t>
            </a:r>
          </a:p>
        </p:txBody>
      </p:sp>
      <p:grpSp>
        <p:nvGrpSpPr>
          <p:cNvPr id="13" name="Group 12">
            <a:extLst>
              <a:ext uri="{FF2B5EF4-FFF2-40B4-BE49-F238E27FC236}">
                <a16:creationId xmlns:a16="http://schemas.microsoft.com/office/drawing/2014/main" id="{CA372E95-08AA-1F68-BC0F-6F7419F7C684}"/>
              </a:ext>
            </a:extLst>
          </p:cNvPr>
          <p:cNvGrpSpPr/>
          <p:nvPr/>
        </p:nvGrpSpPr>
        <p:grpSpPr>
          <a:xfrm>
            <a:off x="457200" y="2308463"/>
            <a:ext cx="7086600" cy="1577737"/>
            <a:chOff x="457200" y="2613263"/>
            <a:chExt cx="7086600" cy="1577737"/>
          </a:xfrm>
        </p:grpSpPr>
        <p:sp>
          <p:nvSpPr>
            <p:cNvPr id="19" name="Freeform 19"/>
            <p:cNvSpPr/>
            <p:nvPr/>
          </p:nvSpPr>
          <p:spPr>
            <a:xfrm rot="5400000">
              <a:off x="370156" y="27003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737247"/>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Review the Food Services Division Employee Handbook with every employee.</a:t>
              </a:r>
            </a:p>
          </p:txBody>
        </p:sp>
        <p:sp>
          <p:nvSpPr>
            <p:cNvPr id="22" name="Freeform 22"/>
            <p:cNvSpPr/>
            <p:nvPr/>
          </p:nvSpPr>
          <p:spPr>
            <a:xfrm rot="5400000">
              <a:off x="370156" y="3538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575447"/>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Review Orientation Checklist with newly hired, promoted, transferred employee.</a:t>
              </a:r>
            </a:p>
          </p:txBody>
        </p:sp>
      </p:grpSp>
      <p:grpSp>
        <p:nvGrpSpPr>
          <p:cNvPr id="2" name="Group 6">
            <a:extLst>
              <a:ext uri="{FF2B5EF4-FFF2-40B4-BE49-F238E27FC236}">
                <a16:creationId xmlns:a16="http://schemas.microsoft.com/office/drawing/2014/main" id="{B9D660D7-2595-FCE5-7C0E-93822AF701E7}"/>
              </a:ext>
            </a:extLst>
          </p:cNvPr>
          <p:cNvGrpSpPr/>
          <p:nvPr/>
        </p:nvGrpSpPr>
        <p:grpSpPr>
          <a:xfrm>
            <a:off x="-2286000" y="6324600"/>
            <a:ext cx="3735531" cy="3735531"/>
            <a:chOff x="0" y="0"/>
            <a:chExt cx="812800" cy="812800"/>
          </a:xfrm>
        </p:grpSpPr>
        <p:sp>
          <p:nvSpPr>
            <p:cNvPr id="3" name="Freeform 7">
              <a:extLst>
                <a:ext uri="{FF2B5EF4-FFF2-40B4-BE49-F238E27FC236}">
                  <a16:creationId xmlns:a16="http://schemas.microsoft.com/office/drawing/2014/main" id="{DCBAEC29-2220-ECE3-9C0A-B60E564B76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4" name="TextBox 8">
              <a:extLst>
                <a:ext uri="{FF2B5EF4-FFF2-40B4-BE49-F238E27FC236}">
                  <a16:creationId xmlns:a16="http://schemas.microsoft.com/office/drawing/2014/main" id="{7CE0230F-63A0-A362-4E9F-282114BD117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7" name="Picture 26">
            <a:extLst>
              <a:ext uri="{FF2B5EF4-FFF2-40B4-BE49-F238E27FC236}">
                <a16:creationId xmlns:a16="http://schemas.microsoft.com/office/drawing/2014/main" id="{EEEA6400-A2D2-6F55-96B3-D376B8E9FDF0}"/>
              </a:ext>
            </a:extLst>
          </p:cNvPr>
          <p:cNvPicPr>
            <a:picLocks noChangeAspect="1"/>
          </p:cNvPicPr>
          <p:nvPr/>
        </p:nvPicPr>
        <p:blipFill>
          <a:blip r:embed="rId5"/>
          <a:stretch>
            <a:fillRect/>
          </a:stretch>
        </p:blipFill>
        <p:spPr>
          <a:xfrm>
            <a:off x="2971800" y="4346141"/>
            <a:ext cx="4114800" cy="2994844"/>
          </a:xfrm>
          <a:prstGeom prst="rect">
            <a:avLst/>
          </a:prstGeom>
        </p:spPr>
      </p:pic>
    </p:spTree>
    <p:extLst>
      <p:ext uri="{BB962C8B-B14F-4D97-AF65-F5344CB8AC3E}">
        <p14:creationId xmlns:p14="http://schemas.microsoft.com/office/powerpoint/2010/main" val="1620571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Sample Signatures on </a:t>
            </a:r>
          </a:p>
          <a:p>
            <a:pPr>
              <a:spcBef>
                <a:spcPct val="0"/>
              </a:spcBef>
            </a:pPr>
            <a:r>
              <a:rPr lang="en-US" sz="4400" dirty="0">
                <a:solidFill>
                  <a:srgbClr val="051D40"/>
                </a:solidFill>
                <a:latin typeface="Open Sans Extra Bold"/>
                <a:ea typeface="Open Sans Extra Bold"/>
                <a:cs typeface="Open Sans Extra Bold"/>
                <a:sym typeface="Open Sans Extra Bold"/>
              </a:rPr>
              <a:t>Incident Log</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7">
            <a:extLst>
              <a:ext uri="{FF2B5EF4-FFF2-40B4-BE49-F238E27FC236}">
                <a16:creationId xmlns:a16="http://schemas.microsoft.com/office/drawing/2014/main" id="{ED601A11-19E6-59A4-B59B-FAFD75B999F5}"/>
              </a:ext>
            </a:extLst>
          </p:cNvPr>
          <p:cNvPicPr>
            <a:picLocks noChangeAspect="1"/>
          </p:cNvPicPr>
          <p:nvPr/>
        </p:nvPicPr>
        <p:blipFill>
          <a:blip r:embed="rId3"/>
          <a:stretch>
            <a:fillRect/>
          </a:stretch>
        </p:blipFill>
        <p:spPr>
          <a:xfrm>
            <a:off x="482329" y="2057400"/>
            <a:ext cx="9118871" cy="2200423"/>
          </a:xfrm>
          <a:prstGeom prst="rect">
            <a:avLst/>
          </a:prstGeom>
          <a:ln>
            <a:solidFill>
              <a:schemeClr val="tx1"/>
            </a:solidFill>
          </a:ln>
        </p:spPr>
      </p:pic>
      <p:sp>
        <p:nvSpPr>
          <p:cNvPr id="19" name="TextBox 18">
            <a:extLst>
              <a:ext uri="{FF2B5EF4-FFF2-40B4-BE49-F238E27FC236}">
                <a16:creationId xmlns:a16="http://schemas.microsoft.com/office/drawing/2014/main" id="{32D4032C-34D5-FA53-71E4-FD1D43A9490A}"/>
              </a:ext>
            </a:extLst>
          </p:cNvPr>
          <p:cNvSpPr txBox="1"/>
          <p:nvPr/>
        </p:nvSpPr>
        <p:spPr>
          <a:xfrm>
            <a:off x="2514600" y="3276600"/>
            <a:ext cx="1603324" cy="400110"/>
          </a:xfrm>
          <a:prstGeom prst="rect">
            <a:avLst/>
          </a:prstGeom>
          <a:noFill/>
        </p:spPr>
        <p:txBody>
          <a:bodyPr wrap="none" rtlCol="0">
            <a:spAutoFit/>
          </a:bodyPr>
          <a:lstStyle/>
          <a:p>
            <a:r>
              <a:rPr lang="en-US" sz="2000" dirty="0">
                <a:solidFill>
                  <a:srgbClr val="FF0000"/>
                </a:solidFill>
                <a:latin typeface="Dreaming Outloud Script Pro" panose="03050502040304050704" pitchFamily="66" charset="0"/>
                <a:cs typeface="Dreaming Outloud Script Pro" panose="03050502040304050704" pitchFamily="66" charset="0"/>
              </a:rPr>
              <a:t>Peter Parker</a:t>
            </a:r>
          </a:p>
        </p:txBody>
      </p:sp>
      <p:sp>
        <p:nvSpPr>
          <p:cNvPr id="20" name="TextBox 19">
            <a:extLst>
              <a:ext uri="{FF2B5EF4-FFF2-40B4-BE49-F238E27FC236}">
                <a16:creationId xmlns:a16="http://schemas.microsoft.com/office/drawing/2014/main" id="{6FBE3266-5D91-D6D5-BF12-71202BD514A7}"/>
              </a:ext>
            </a:extLst>
          </p:cNvPr>
          <p:cNvSpPr txBox="1"/>
          <p:nvPr/>
        </p:nvSpPr>
        <p:spPr>
          <a:xfrm>
            <a:off x="2667000" y="2905780"/>
            <a:ext cx="1944763" cy="523220"/>
          </a:xfrm>
          <a:prstGeom prst="rect">
            <a:avLst/>
          </a:prstGeom>
          <a:noFill/>
        </p:spPr>
        <p:txBody>
          <a:bodyPr wrap="none" rtlCol="0">
            <a:spAutoFit/>
          </a:bodyPr>
          <a:lstStyle/>
          <a:p>
            <a:r>
              <a:rPr lang="en-US" sz="2800" b="1" dirty="0">
                <a:solidFill>
                  <a:srgbClr val="FF0000"/>
                </a:solidFill>
                <a:latin typeface="Cochocib Script Latin Pro" panose="02000503000000020003" pitchFamily="2" charset="0"/>
              </a:rPr>
              <a:t>J. Jonah Jameson</a:t>
            </a:r>
          </a:p>
        </p:txBody>
      </p:sp>
      <p:sp>
        <p:nvSpPr>
          <p:cNvPr id="21" name="TextBox 20">
            <a:extLst>
              <a:ext uri="{FF2B5EF4-FFF2-40B4-BE49-F238E27FC236}">
                <a16:creationId xmlns:a16="http://schemas.microsoft.com/office/drawing/2014/main" id="{9E3DE46F-1075-72D7-CCB3-71078C7E82C6}"/>
              </a:ext>
            </a:extLst>
          </p:cNvPr>
          <p:cNvSpPr txBox="1"/>
          <p:nvPr/>
        </p:nvSpPr>
        <p:spPr>
          <a:xfrm>
            <a:off x="5182821" y="3335893"/>
            <a:ext cx="1365695" cy="307777"/>
          </a:xfrm>
          <a:prstGeom prst="rect">
            <a:avLst/>
          </a:prstGeom>
          <a:noFill/>
        </p:spPr>
        <p:txBody>
          <a:bodyPr wrap="none" rtlCol="0">
            <a:spAutoFit/>
          </a:bodyPr>
          <a:lstStyle/>
          <a:p>
            <a:r>
              <a:rPr lang="en-US" sz="1400" dirty="0">
                <a:solidFill>
                  <a:srgbClr val="FF0000"/>
                </a:solidFill>
              </a:rPr>
              <a:t>August 28, 2024</a:t>
            </a:r>
          </a:p>
        </p:txBody>
      </p:sp>
      <p:sp>
        <p:nvSpPr>
          <p:cNvPr id="22" name="TextBox 21">
            <a:extLst>
              <a:ext uri="{FF2B5EF4-FFF2-40B4-BE49-F238E27FC236}">
                <a16:creationId xmlns:a16="http://schemas.microsoft.com/office/drawing/2014/main" id="{46C92BBC-EEB7-C6A8-F3D9-10E70E396193}"/>
              </a:ext>
            </a:extLst>
          </p:cNvPr>
          <p:cNvSpPr txBox="1"/>
          <p:nvPr/>
        </p:nvSpPr>
        <p:spPr>
          <a:xfrm>
            <a:off x="5182821" y="2921853"/>
            <a:ext cx="1365695" cy="307777"/>
          </a:xfrm>
          <a:prstGeom prst="rect">
            <a:avLst/>
          </a:prstGeom>
          <a:noFill/>
        </p:spPr>
        <p:txBody>
          <a:bodyPr wrap="none" rtlCol="0">
            <a:spAutoFit/>
          </a:bodyPr>
          <a:lstStyle/>
          <a:p>
            <a:r>
              <a:rPr lang="en-US" sz="1400" dirty="0">
                <a:solidFill>
                  <a:srgbClr val="FF0000"/>
                </a:solidFill>
              </a:rPr>
              <a:t>August 28, 2024</a:t>
            </a:r>
          </a:p>
        </p:txBody>
      </p:sp>
      <mc:AlternateContent xmlns:mc="http://schemas.openxmlformats.org/markup-compatibility/2006">
        <mc:Choice xmlns:am3d="http://schemas.microsoft.com/office/drawing/2017/model3d" Requires="am3d">
          <p:graphicFrame>
            <p:nvGraphicFramePr>
              <p:cNvPr id="24" name="3D Model 23" descr="Fountain Pen St58Mv8">
                <a:extLst>
                  <a:ext uri="{FF2B5EF4-FFF2-40B4-BE49-F238E27FC236}">
                    <a16:creationId xmlns:a16="http://schemas.microsoft.com/office/drawing/2014/main" id="{DF25F4BD-4D89-9557-58FC-DBB73C773E4F}"/>
                  </a:ext>
                </a:extLst>
              </p:cNvPr>
              <p:cNvGraphicFramePr>
                <a:graphicFrameLocks noChangeAspect="1"/>
              </p:cNvGraphicFramePr>
              <p:nvPr>
                <p:extLst>
                  <p:ext uri="{D42A27DB-BD31-4B8C-83A1-F6EECF244321}">
                    <p14:modId xmlns:p14="http://schemas.microsoft.com/office/powerpoint/2010/main" val="2815998790"/>
                  </p:ext>
                </p:extLst>
              </p:nvPr>
            </p:nvGraphicFramePr>
            <p:xfrm>
              <a:off x="3581400" y="3429000"/>
              <a:ext cx="2970778" cy="4037210"/>
            </p:xfrm>
            <a:graphic>
              <a:graphicData uri="http://schemas.microsoft.com/office/drawing/2017/model3d">
                <am3d:model3d r:embed="rId4">
                  <am3d:spPr>
                    <a:xfrm>
                      <a:off x="0" y="0"/>
                      <a:ext cx="2970778" cy="4037210"/>
                    </a:xfrm>
                    <a:prstGeom prst="rect">
                      <a:avLst/>
                    </a:prstGeom>
                  </am3d:spPr>
                  <am3d:camera>
                    <am3d:pos x="0" y="0" z="53566091"/>
                    <am3d:up dx="0" dy="36000000" dz="0"/>
                    <am3d:lookAt x="0" y="0" z="0"/>
                    <am3d:perspective fov="2700000"/>
                  </am3d:camera>
                  <am3d:trans>
                    <am3d:meterPerModelUnit n="3729254" d="1000000"/>
                    <am3d:preTrans dx="184746" dy="-9036579" dz="824158"/>
                    <am3d:scale>
                      <am3d:sx n="1000000" d="1000000"/>
                      <am3d:sy n="1000000" d="1000000"/>
                      <am3d:sz n="1000000" d="1000000"/>
                    </am3d:scale>
                    <am3d:rot ax="3378646" ay="1719329" az="2143707"/>
                    <am3d:postTrans dx="0" dy="0" dz="0"/>
                  </am3d:trans>
                  <am3d:raster rName="Office3DRenderer" rVer="16.0.8326">
                    <am3d:blip r:embed="rId5"/>
                  </am3d:raster>
                  <am3d:objViewport viewportSz="52179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Fountain Pen St58Mv8">
                <a:extLst>
                  <a:ext uri="{FF2B5EF4-FFF2-40B4-BE49-F238E27FC236}">
                    <a16:creationId xmlns:a16="http://schemas.microsoft.com/office/drawing/2014/main" id="{DF25F4BD-4D89-9557-58FC-DBB73C773E4F}"/>
                  </a:ext>
                </a:extLst>
              </p:cNvPr>
              <p:cNvPicPr>
                <a:picLocks noGrp="1" noRot="1" noChangeAspect="1" noMove="1" noResize="1" noEditPoints="1" noAdjustHandles="1" noChangeArrowheads="1" noChangeShapeType="1" noCrop="1"/>
              </p:cNvPicPr>
              <p:nvPr/>
            </p:nvPicPr>
            <p:blipFill>
              <a:blip r:embed="rId5"/>
              <a:stretch>
                <a:fillRect/>
              </a:stretch>
            </p:blipFill>
            <p:spPr>
              <a:xfrm>
                <a:off x="3581400" y="3429000"/>
                <a:ext cx="2970778" cy="4037210"/>
              </a:xfrm>
              <a:prstGeom prst="rect">
                <a:avLst/>
              </a:prstGeom>
            </p:spPr>
          </p:pic>
        </mc:Fallback>
      </mc:AlternateContent>
      <p:sp>
        <p:nvSpPr>
          <p:cNvPr id="25" name="TextBox 24">
            <a:extLst>
              <a:ext uri="{FF2B5EF4-FFF2-40B4-BE49-F238E27FC236}">
                <a16:creationId xmlns:a16="http://schemas.microsoft.com/office/drawing/2014/main" id="{40553184-B1FF-70A5-B1AE-E2826377BEF6}"/>
              </a:ext>
            </a:extLst>
          </p:cNvPr>
          <p:cNvSpPr txBox="1"/>
          <p:nvPr/>
        </p:nvSpPr>
        <p:spPr>
          <a:xfrm>
            <a:off x="3800208" y="2486187"/>
            <a:ext cx="317716" cy="400110"/>
          </a:xfrm>
          <a:prstGeom prst="rect">
            <a:avLst/>
          </a:prstGeom>
          <a:noFill/>
        </p:spPr>
        <p:txBody>
          <a:bodyPr wrap="none" rtlCol="0">
            <a:spAutoFit/>
          </a:bodyPr>
          <a:lstStyle/>
          <a:p>
            <a:r>
              <a:rPr lang="en-US" sz="2000" dirty="0">
                <a:solidFill>
                  <a:srgbClr val="FF0000"/>
                </a:solidFill>
              </a:rPr>
              <a:t>X</a:t>
            </a:r>
          </a:p>
        </p:txBody>
      </p:sp>
    </p:spTree>
    <p:extLst>
      <p:ext uri="{BB962C8B-B14F-4D97-AF65-F5344CB8AC3E}">
        <p14:creationId xmlns:p14="http://schemas.microsoft.com/office/powerpoint/2010/main" val="2365054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581E105-44A4-AFC7-2367-746B4814AB7F}"/>
              </a:ext>
            </a:extLst>
          </p:cNvPr>
          <p:cNvPicPr>
            <a:picLocks noChangeAspect="1"/>
          </p:cNvPicPr>
          <p:nvPr/>
        </p:nvPicPr>
        <p:blipFill>
          <a:blip r:embed="rId3"/>
          <a:stretch>
            <a:fillRect/>
          </a:stretch>
        </p:blipFill>
        <p:spPr>
          <a:xfrm>
            <a:off x="2491686" y="1143000"/>
            <a:ext cx="5029199" cy="6391427"/>
          </a:xfrm>
          <a:prstGeom prst="rect">
            <a:avLst/>
          </a:prstGeom>
          <a:ln>
            <a:solidFill>
              <a:schemeClr val="tx1"/>
            </a:solidFill>
          </a:ln>
        </p:spPr>
      </p:pic>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Group Incident Record</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6">
            <a:extLst>
              <a:ext uri="{FF2B5EF4-FFF2-40B4-BE49-F238E27FC236}">
                <a16:creationId xmlns:a16="http://schemas.microsoft.com/office/drawing/2014/main" id="{373537DE-4F4E-227A-C99A-67222A98F1CA}"/>
              </a:ext>
            </a:extLst>
          </p:cNvPr>
          <p:cNvGrpSpPr/>
          <p:nvPr/>
        </p:nvGrpSpPr>
        <p:grpSpPr>
          <a:xfrm>
            <a:off x="632044" y="1167063"/>
            <a:ext cx="1491114" cy="4284914"/>
            <a:chOff x="4300086" y="1820016"/>
            <a:chExt cx="1491114" cy="4284914"/>
          </a:xfrm>
        </p:grpSpPr>
        <p:pic>
          <p:nvPicPr>
            <p:cNvPr id="2" name="Picture 1">
              <a:extLst>
                <a:ext uri="{FF2B5EF4-FFF2-40B4-BE49-F238E27FC236}">
                  <a16:creationId xmlns:a16="http://schemas.microsoft.com/office/drawing/2014/main" id="{B521A1B6-7A34-2EC6-DA1F-CB00C0D08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83" b="96860" l="10000" r="90000">
                          <a14:foregroundMark x1="48111" y1="89917" x2="48111" y2="89917"/>
                          <a14:foregroundMark x1="49889" y1="96860" x2="49889" y2="96860"/>
                          <a14:foregroundMark x1="24000" y1="40661" x2="24000" y2="40661"/>
                          <a14:foregroundMark x1="54556" y1="29917" x2="54556" y2="29917"/>
                          <a14:foregroundMark x1="50444" y1="28760" x2="50444" y2="28760"/>
                          <a14:foregroundMark x1="49778" y1="35207" x2="49778" y2="35207"/>
                          <a14:foregroundMark x1="49778" y1="40496" x2="49778" y2="40496"/>
                          <a14:foregroundMark x1="49444" y1="6777" x2="49444" y2="6777"/>
                          <a14:foregroundMark x1="50222" y1="1983" x2="50222" y2="1983"/>
                          <a14:foregroundMark x1="41889" y1="22810" x2="41889" y2="22810"/>
                          <a14:foregroundMark x1="37333" y1="24298" x2="37333" y2="24298"/>
                          <a14:foregroundMark x1="32667" y1="26777" x2="32667" y2="26777"/>
                          <a14:foregroundMark x1="28000" y1="31570" x2="28000" y2="31570"/>
                          <a14:foregroundMark x1="24667" y1="34215" x2="24667" y2="34215"/>
                          <a14:foregroundMark x1="20444" y1="38182" x2="20444" y2="38182"/>
                          <a14:foregroundMark x1="18111" y1="41818" x2="18111" y2="41818"/>
                          <a14:foregroundMark x1="57222" y1="23636" x2="57222" y2="23636"/>
                          <a14:foregroundMark x1="62222" y1="24959" x2="62222" y2="24959"/>
                          <a14:foregroundMark x1="66667" y1="27769" x2="66667" y2="27769"/>
                          <a14:foregroundMark x1="71111" y1="31240" x2="71111" y2="31240"/>
                          <a14:foregroundMark x1="75111" y1="34380" x2="75111" y2="34380"/>
                          <a14:foregroundMark x1="79111" y1="38347" x2="79111" y2="38347"/>
                          <a14:foregroundMark x1="81444" y1="42479" x2="81444" y2="42479"/>
                          <a14:backgroundMark x1="48556" y1="17686" x2="48556" y2="17686"/>
                          <a14:backgroundMark x1="51444" y1="17521" x2="51444" y2="17521"/>
                          <a14:backgroundMark x1="14778" y1="58678" x2="14778" y2="58678"/>
                          <a14:backgroundMark x1="49333" y1="54545" x2="49333" y2="54545"/>
                          <a14:backgroundMark x1="84556" y1="59669" x2="84556" y2="59669"/>
                          <a14:backgroundMark x1="74444" y1="77190" x2="74444" y2="77190"/>
                          <a14:backgroundMark x1="72556" y1="82479" x2="72556" y2="82479"/>
                          <a14:backgroundMark x1="56444" y1="74380" x2="56444" y2="74380"/>
                          <a14:backgroundMark x1="42778" y1="73223" x2="42778" y2="73223"/>
                          <a14:backgroundMark x1="24889" y1="77190" x2="24889" y2="77190"/>
                          <a14:backgroundMark x1="25444" y1="83306" x2="25444" y2="83306"/>
                        </a14:backgroundRemoval>
                      </a14:imgEffect>
                    </a14:imgLayer>
                  </a14:imgProps>
                </a:ext>
              </a:extLst>
            </a:blip>
            <a:stretch>
              <a:fillRect/>
            </a:stretch>
          </p:blipFill>
          <p:spPr>
            <a:xfrm>
              <a:off x="4401452" y="1820016"/>
              <a:ext cx="1263372" cy="849266"/>
            </a:xfrm>
            <a:prstGeom prst="rect">
              <a:avLst/>
            </a:prstGeom>
          </p:spPr>
        </p:pic>
        <p:sp>
          <p:nvSpPr>
            <p:cNvPr id="14" name="TextBox 13">
              <a:extLst>
                <a:ext uri="{FF2B5EF4-FFF2-40B4-BE49-F238E27FC236}">
                  <a16:creationId xmlns:a16="http://schemas.microsoft.com/office/drawing/2014/main" id="{11D03BD4-28A8-5A12-FB5C-A97171694BFF}"/>
                </a:ext>
              </a:extLst>
            </p:cNvPr>
            <p:cNvSpPr txBox="1"/>
            <p:nvPr/>
          </p:nvSpPr>
          <p:spPr>
            <a:xfrm>
              <a:off x="4343400" y="2590800"/>
              <a:ext cx="1415772" cy="923330"/>
            </a:xfrm>
            <a:prstGeom prst="rect">
              <a:avLst/>
            </a:prstGeom>
            <a:noFill/>
          </p:spPr>
          <p:txBody>
            <a:bodyPr wrap="none" rtlCol="0">
              <a:spAutoFit/>
            </a:bodyPr>
            <a:lstStyle/>
            <a:p>
              <a:r>
                <a:rPr lang="en-US" sz="5400" b="1" dirty="0">
                  <a:latin typeface="Browallia New" panose="020B0604020202020204" pitchFamily="34" charset="-34"/>
                  <a:cs typeface="Browallia New" panose="020B0604020202020204" pitchFamily="34" charset="-34"/>
                </a:rPr>
                <a:t>KEEP</a:t>
              </a:r>
            </a:p>
          </p:txBody>
        </p:sp>
        <p:sp>
          <p:nvSpPr>
            <p:cNvPr id="15" name="TextBox 14">
              <a:extLst>
                <a:ext uri="{FF2B5EF4-FFF2-40B4-BE49-F238E27FC236}">
                  <a16:creationId xmlns:a16="http://schemas.microsoft.com/office/drawing/2014/main" id="{94A0AC85-FC02-F11B-F201-47647DEC8845}"/>
                </a:ext>
              </a:extLst>
            </p:cNvPr>
            <p:cNvSpPr txBox="1"/>
            <p:nvPr/>
          </p:nvSpPr>
          <p:spPr>
            <a:xfrm>
              <a:off x="4300086" y="3115270"/>
              <a:ext cx="1491114" cy="923330"/>
            </a:xfrm>
            <a:prstGeom prst="rect">
              <a:avLst/>
            </a:prstGeom>
            <a:noFill/>
          </p:spPr>
          <p:txBody>
            <a:bodyPr wrap="none" rtlCol="0">
              <a:spAutoFit/>
            </a:bodyPr>
            <a:lstStyle/>
            <a:p>
              <a:r>
                <a:rPr lang="en-US" sz="5400" b="1" dirty="0">
                  <a:latin typeface="Browallia New" panose="020B0604020202020204" pitchFamily="34" charset="-34"/>
                  <a:cs typeface="Browallia New" panose="020B0604020202020204" pitchFamily="34" charset="-34"/>
                </a:rPr>
                <a:t>CALM</a:t>
              </a:r>
            </a:p>
          </p:txBody>
        </p:sp>
        <p:sp>
          <p:nvSpPr>
            <p:cNvPr id="16" name="TextBox 15">
              <a:extLst>
                <a:ext uri="{FF2B5EF4-FFF2-40B4-BE49-F238E27FC236}">
                  <a16:creationId xmlns:a16="http://schemas.microsoft.com/office/drawing/2014/main" id="{AB3F222F-DE82-051B-7E79-971008E6CFFF}"/>
                </a:ext>
              </a:extLst>
            </p:cNvPr>
            <p:cNvSpPr txBox="1"/>
            <p:nvPr/>
          </p:nvSpPr>
          <p:spPr>
            <a:xfrm>
              <a:off x="4724400" y="3881735"/>
              <a:ext cx="617477" cy="461665"/>
            </a:xfrm>
            <a:prstGeom prst="rect">
              <a:avLst/>
            </a:prstGeom>
            <a:noFill/>
          </p:spPr>
          <p:txBody>
            <a:bodyPr wrap="none" rtlCol="0">
              <a:spAutoFit/>
            </a:bodyPr>
            <a:lstStyle/>
            <a:p>
              <a:r>
                <a:rPr lang="en-US" sz="2400" b="1" dirty="0">
                  <a:latin typeface="Browallia New" panose="020B0604020202020204" pitchFamily="34" charset="-34"/>
                  <a:cs typeface="Browallia New" panose="020B0604020202020204" pitchFamily="34" charset="-34"/>
                </a:rPr>
                <a:t>AND</a:t>
              </a:r>
            </a:p>
          </p:txBody>
        </p:sp>
        <p:sp>
          <p:nvSpPr>
            <p:cNvPr id="17" name="TextBox 16">
              <a:extLst>
                <a:ext uri="{FF2B5EF4-FFF2-40B4-BE49-F238E27FC236}">
                  <a16:creationId xmlns:a16="http://schemas.microsoft.com/office/drawing/2014/main" id="{615F6079-FF58-FC69-2CB3-E4C75294FB19}"/>
                </a:ext>
              </a:extLst>
            </p:cNvPr>
            <p:cNvSpPr txBox="1"/>
            <p:nvPr/>
          </p:nvSpPr>
          <p:spPr>
            <a:xfrm>
              <a:off x="4425865" y="4105870"/>
              <a:ext cx="1289135" cy="923330"/>
            </a:xfrm>
            <a:prstGeom prst="rect">
              <a:avLst/>
            </a:prstGeom>
            <a:noFill/>
          </p:spPr>
          <p:txBody>
            <a:bodyPr wrap="none" rtlCol="0">
              <a:spAutoFit/>
            </a:bodyPr>
            <a:lstStyle/>
            <a:p>
              <a:r>
                <a:rPr lang="en-US" sz="5400" b="1" dirty="0">
                  <a:latin typeface="Browallia New" panose="020B0604020202020204" pitchFamily="34" charset="-34"/>
                  <a:cs typeface="Browallia New" panose="020B0604020202020204" pitchFamily="34" charset="-34"/>
                </a:rPr>
                <a:t>NOW</a:t>
              </a:r>
            </a:p>
          </p:txBody>
        </p:sp>
        <p:sp>
          <p:nvSpPr>
            <p:cNvPr id="23" name="TextBox 22">
              <a:extLst>
                <a:ext uri="{FF2B5EF4-FFF2-40B4-BE49-F238E27FC236}">
                  <a16:creationId xmlns:a16="http://schemas.microsoft.com/office/drawing/2014/main" id="{CB6FF197-24BB-52E6-3212-B1D6BF1D10D5}"/>
                </a:ext>
              </a:extLst>
            </p:cNvPr>
            <p:cNvSpPr txBox="1"/>
            <p:nvPr/>
          </p:nvSpPr>
          <p:spPr>
            <a:xfrm>
              <a:off x="4300086" y="4648200"/>
              <a:ext cx="1491114" cy="923330"/>
            </a:xfrm>
            <a:prstGeom prst="rect">
              <a:avLst/>
            </a:prstGeom>
            <a:noFill/>
          </p:spPr>
          <p:txBody>
            <a:bodyPr wrap="none" rtlCol="0">
              <a:spAutoFit/>
            </a:bodyPr>
            <a:lstStyle/>
            <a:p>
              <a:r>
                <a:rPr lang="en-US" sz="5400" b="1" dirty="0">
                  <a:latin typeface="Browallia New" panose="020B0604020202020204" pitchFamily="34" charset="-34"/>
                  <a:cs typeface="Browallia New" panose="020B0604020202020204" pitchFamily="34" charset="-34"/>
                </a:rPr>
                <a:t>YOUR</a:t>
              </a:r>
            </a:p>
          </p:txBody>
        </p:sp>
        <p:sp>
          <p:nvSpPr>
            <p:cNvPr id="25" name="TextBox 24">
              <a:extLst>
                <a:ext uri="{FF2B5EF4-FFF2-40B4-BE49-F238E27FC236}">
                  <a16:creationId xmlns:a16="http://schemas.microsoft.com/office/drawing/2014/main" id="{45D9E7A0-2AF5-0231-6258-F0A554B5BEA1}"/>
                </a:ext>
              </a:extLst>
            </p:cNvPr>
            <p:cNvSpPr txBox="1"/>
            <p:nvPr/>
          </p:nvSpPr>
          <p:spPr>
            <a:xfrm>
              <a:off x="4349780" y="5181600"/>
              <a:ext cx="1441420" cy="923330"/>
            </a:xfrm>
            <a:prstGeom prst="rect">
              <a:avLst/>
            </a:prstGeom>
            <a:noFill/>
          </p:spPr>
          <p:txBody>
            <a:bodyPr wrap="none" rtlCol="0">
              <a:spAutoFit/>
            </a:bodyPr>
            <a:lstStyle/>
            <a:p>
              <a:r>
                <a:rPr lang="en-US" sz="5400" b="1" dirty="0">
                  <a:latin typeface="Browallia New" panose="020B0604020202020204" pitchFamily="34" charset="-34"/>
                  <a:cs typeface="Browallia New" panose="020B0604020202020204" pitchFamily="34" charset="-34"/>
                </a:rPr>
                <a:t>TURN</a:t>
              </a:r>
            </a:p>
          </p:txBody>
        </p:sp>
      </p:grpSp>
    </p:spTree>
    <p:extLst>
      <p:ext uri="{BB962C8B-B14F-4D97-AF65-F5344CB8AC3E}">
        <p14:creationId xmlns:p14="http://schemas.microsoft.com/office/powerpoint/2010/main" val="920193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Sample Incident #2</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141FA3F7-95DB-EF1B-3770-21DC676A3B51}"/>
              </a:ext>
            </a:extLst>
          </p:cNvPr>
          <p:cNvSpPr txBox="1"/>
          <p:nvPr/>
        </p:nvSpPr>
        <p:spPr>
          <a:xfrm>
            <a:off x="364432" y="833735"/>
            <a:ext cx="7103168" cy="526297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On August 28, 2024, Food Service Worker, Jane Smith, Employee Number 1234567, was preparing the chef salad for lunch service next to POS #3. Co-Worker FSW Martin Short asked Jane Smith if she had already counted the carrot packets. Ms. Smith responded in a loud and angry voice to Mr. Short, “I already told you I had awhile ago. DO I have to repeat myself over and over to you?”</a:t>
            </a:r>
          </a:p>
          <a:p>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Willy G. Wonka, who was standing a foot away from Ms. Smith heard Ms. Smith call Mr. Short “stupid” when Mr. Short walked away from Ms. Smith.</a:t>
            </a:r>
          </a:p>
        </p:txBody>
      </p:sp>
      <p:pic>
        <p:nvPicPr>
          <p:cNvPr id="11" name="Picture 10">
            <a:extLst>
              <a:ext uri="{FF2B5EF4-FFF2-40B4-BE49-F238E27FC236}">
                <a16:creationId xmlns:a16="http://schemas.microsoft.com/office/drawing/2014/main" id="{FD990FF8-90B6-137D-BC8B-E3EB1821F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5200" l="4286" r="96667">
                        <a14:foregroundMark x1="14405" y1="18000" x2="14405" y2="18000"/>
                        <a14:foregroundMark x1="14286" y1="30933" x2="14286" y2="30933"/>
                        <a14:foregroundMark x1="4286" y1="36400" x2="4286" y2="36400"/>
                        <a14:foregroundMark x1="11548" y1="92267" x2="11548" y2="92267"/>
                        <a14:foregroundMark x1="21190" y1="94267" x2="21190" y2="94267"/>
                        <a14:foregroundMark x1="12738" y1="95333" x2="12738" y2="95333"/>
                        <a14:foregroundMark x1="55119" y1="21333" x2="55119" y2="21333"/>
                        <a14:foregroundMark x1="54762" y1="8933" x2="54762" y2="8933"/>
                        <a14:foregroundMark x1="72976" y1="15467" x2="72976" y2="15467"/>
                        <a14:foregroundMark x1="93452" y1="18933" x2="93452" y2="18933"/>
                        <a14:foregroundMark x1="96667" y1="16400" x2="96667" y2="16400"/>
                      </a14:backgroundRemoval>
                    </a14:imgEffect>
                  </a14:imgLayer>
                </a14:imgProps>
              </a:ext>
            </a:extLst>
          </a:blip>
          <a:stretch>
            <a:fillRect/>
          </a:stretch>
        </p:blipFill>
        <p:spPr>
          <a:xfrm>
            <a:off x="3973068" y="5648325"/>
            <a:ext cx="2122932" cy="1895475"/>
          </a:xfrm>
          <a:prstGeom prst="rect">
            <a:avLst/>
          </a:prstGeom>
        </p:spPr>
      </p:pic>
    </p:spTree>
    <p:extLst>
      <p:ext uri="{BB962C8B-B14F-4D97-AF65-F5344CB8AC3E}">
        <p14:creationId xmlns:p14="http://schemas.microsoft.com/office/powerpoint/2010/main" val="2875983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Completing Incident Record</a:t>
            </a:r>
          </a:p>
          <a:p>
            <a:pPr>
              <a:spcBef>
                <a:spcPct val="0"/>
              </a:spcBef>
            </a:pPr>
            <a:r>
              <a:rPr lang="en-US" sz="4400" dirty="0">
                <a:solidFill>
                  <a:srgbClr val="051D40"/>
                </a:solidFill>
                <a:latin typeface="Open Sans Extra Bold"/>
                <a:ea typeface="Open Sans Extra Bold"/>
                <a:cs typeface="Open Sans Extra Bold"/>
                <a:sym typeface="Open Sans Extra Bold"/>
              </a:rPr>
              <a:t>As A Group</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29F5EFC-8314-F6C8-844F-50A9975E8093}"/>
              </a:ext>
            </a:extLst>
          </p:cNvPr>
          <p:cNvPicPr>
            <a:picLocks noChangeAspect="1"/>
          </p:cNvPicPr>
          <p:nvPr/>
        </p:nvPicPr>
        <p:blipFill>
          <a:blip r:embed="rId3"/>
          <a:stretch>
            <a:fillRect/>
          </a:stretch>
        </p:blipFill>
        <p:spPr>
          <a:xfrm>
            <a:off x="444610" y="2057400"/>
            <a:ext cx="9169179" cy="3194581"/>
          </a:xfrm>
          <a:prstGeom prst="rect">
            <a:avLst/>
          </a:prstGeom>
        </p:spPr>
      </p:pic>
      <p:sp>
        <p:nvSpPr>
          <p:cNvPr id="11" name="TextBox 10">
            <a:extLst>
              <a:ext uri="{FF2B5EF4-FFF2-40B4-BE49-F238E27FC236}">
                <a16:creationId xmlns:a16="http://schemas.microsoft.com/office/drawing/2014/main" id="{ABDEE77F-5BEE-9BCD-7D96-4F48A86461EE}"/>
              </a:ext>
            </a:extLst>
          </p:cNvPr>
          <p:cNvSpPr txBox="1"/>
          <p:nvPr/>
        </p:nvSpPr>
        <p:spPr>
          <a:xfrm>
            <a:off x="1524000" y="3733800"/>
            <a:ext cx="974947" cy="307777"/>
          </a:xfrm>
          <a:prstGeom prst="rect">
            <a:avLst/>
          </a:prstGeom>
          <a:noFill/>
        </p:spPr>
        <p:txBody>
          <a:bodyPr wrap="none" rtlCol="0">
            <a:spAutoFit/>
          </a:bodyPr>
          <a:lstStyle/>
          <a:p>
            <a:r>
              <a:rPr lang="en-US" sz="1400" dirty="0">
                <a:solidFill>
                  <a:srgbClr val="FF0000"/>
                </a:solidFill>
              </a:rPr>
              <a:t>Jane Smith</a:t>
            </a:r>
          </a:p>
        </p:txBody>
      </p:sp>
      <p:sp>
        <p:nvSpPr>
          <p:cNvPr id="14" name="TextBox 13">
            <a:extLst>
              <a:ext uri="{FF2B5EF4-FFF2-40B4-BE49-F238E27FC236}">
                <a16:creationId xmlns:a16="http://schemas.microsoft.com/office/drawing/2014/main" id="{6699DA7F-FE84-AAA2-DF56-635BD6A18CF3}"/>
              </a:ext>
            </a:extLst>
          </p:cNvPr>
          <p:cNvSpPr txBox="1"/>
          <p:nvPr/>
        </p:nvSpPr>
        <p:spPr>
          <a:xfrm>
            <a:off x="4892453" y="3730823"/>
            <a:ext cx="824265" cy="307777"/>
          </a:xfrm>
          <a:prstGeom prst="rect">
            <a:avLst/>
          </a:prstGeom>
          <a:noFill/>
        </p:spPr>
        <p:txBody>
          <a:bodyPr wrap="none" rtlCol="0">
            <a:spAutoFit/>
          </a:bodyPr>
          <a:lstStyle/>
          <a:p>
            <a:r>
              <a:rPr lang="en-US" sz="1400" dirty="0">
                <a:solidFill>
                  <a:srgbClr val="FF0000"/>
                </a:solidFill>
              </a:rPr>
              <a:t>1234567</a:t>
            </a:r>
          </a:p>
        </p:txBody>
      </p:sp>
      <p:sp>
        <p:nvSpPr>
          <p:cNvPr id="15" name="TextBox 14">
            <a:extLst>
              <a:ext uri="{FF2B5EF4-FFF2-40B4-BE49-F238E27FC236}">
                <a16:creationId xmlns:a16="http://schemas.microsoft.com/office/drawing/2014/main" id="{0B0D915E-D9CF-78ED-A17C-094C4F7BF94B}"/>
              </a:ext>
            </a:extLst>
          </p:cNvPr>
          <p:cNvSpPr txBox="1"/>
          <p:nvPr/>
        </p:nvSpPr>
        <p:spPr>
          <a:xfrm>
            <a:off x="7391400" y="3727846"/>
            <a:ext cx="504562" cy="307777"/>
          </a:xfrm>
          <a:prstGeom prst="rect">
            <a:avLst/>
          </a:prstGeom>
          <a:noFill/>
        </p:spPr>
        <p:txBody>
          <a:bodyPr wrap="none" rtlCol="0">
            <a:spAutoFit/>
          </a:bodyPr>
          <a:lstStyle/>
          <a:p>
            <a:r>
              <a:rPr lang="en-US" sz="1400" dirty="0">
                <a:solidFill>
                  <a:srgbClr val="FF0000"/>
                </a:solidFill>
              </a:rPr>
              <a:t>FSW</a:t>
            </a:r>
          </a:p>
        </p:txBody>
      </p:sp>
      <p:sp>
        <p:nvSpPr>
          <p:cNvPr id="16" name="TextBox 15">
            <a:extLst>
              <a:ext uri="{FF2B5EF4-FFF2-40B4-BE49-F238E27FC236}">
                <a16:creationId xmlns:a16="http://schemas.microsoft.com/office/drawing/2014/main" id="{9F188D39-E273-19D4-7741-CDC5752FC36E}"/>
              </a:ext>
            </a:extLst>
          </p:cNvPr>
          <p:cNvSpPr txBox="1"/>
          <p:nvPr/>
        </p:nvSpPr>
        <p:spPr>
          <a:xfrm>
            <a:off x="1449531" y="4061448"/>
            <a:ext cx="1365695" cy="307777"/>
          </a:xfrm>
          <a:prstGeom prst="rect">
            <a:avLst/>
          </a:prstGeom>
          <a:noFill/>
        </p:spPr>
        <p:txBody>
          <a:bodyPr wrap="none" rtlCol="0">
            <a:spAutoFit/>
          </a:bodyPr>
          <a:lstStyle/>
          <a:p>
            <a:r>
              <a:rPr lang="en-US" sz="1400" dirty="0">
                <a:solidFill>
                  <a:srgbClr val="FF0000"/>
                </a:solidFill>
              </a:rPr>
              <a:t>August 28, 2024</a:t>
            </a:r>
          </a:p>
        </p:txBody>
      </p:sp>
      <p:sp>
        <p:nvSpPr>
          <p:cNvPr id="17" name="TextBox 16">
            <a:extLst>
              <a:ext uri="{FF2B5EF4-FFF2-40B4-BE49-F238E27FC236}">
                <a16:creationId xmlns:a16="http://schemas.microsoft.com/office/drawing/2014/main" id="{7BFE9E18-8D13-50D5-45BB-71FDCCDABA9E}"/>
              </a:ext>
            </a:extLst>
          </p:cNvPr>
          <p:cNvSpPr txBox="1"/>
          <p:nvPr/>
        </p:nvSpPr>
        <p:spPr>
          <a:xfrm>
            <a:off x="7128440" y="4060615"/>
            <a:ext cx="1565172" cy="307777"/>
          </a:xfrm>
          <a:prstGeom prst="rect">
            <a:avLst/>
          </a:prstGeom>
          <a:noFill/>
        </p:spPr>
        <p:txBody>
          <a:bodyPr wrap="none" rtlCol="0">
            <a:spAutoFit/>
          </a:bodyPr>
          <a:lstStyle/>
          <a:p>
            <a:r>
              <a:rPr lang="en-US" sz="1400" dirty="0">
                <a:solidFill>
                  <a:srgbClr val="FF0000"/>
                </a:solidFill>
              </a:rPr>
              <a:t>N/A or Leave Blank</a:t>
            </a:r>
          </a:p>
        </p:txBody>
      </p:sp>
      <p:sp>
        <p:nvSpPr>
          <p:cNvPr id="23" name="TextBox 22">
            <a:extLst>
              <a:ext uri="{FF2B5EF4-FFF2-40B4-BE49-F238E27FC236}">
                <a16:creationId xmlns:a16="http://schemas.microsoft.com/office/drawing/2014/main" id="{891641AE-16B5-1111-16F7-03742FDC0DED}"/>
              </a:ext>
            </a:extLst>
          </p:cNvPr>
          <p:cNvSpPr txBox="1"/>
          <p:nvPr/>
        </p:nvSpPr>
        <p:spPr>
          <a:xfrm>
            <a:off x="1977596" y="4380011"/>
            <a:ext cx="2048702" cy="307777"/>
          </a:xfrm>
          <a:prstGeom prst="rect">
            <a:avLst/>
          </a:prstGeom>
          <a:noFill/>
        </p:spPr>
        <p:txBody>
          <a:bodyPr wrap="none" rtlCol="0">
            <a:spAutoFit/>
          </a:bodyPr>
          <a:lstStyle/>
          <a:p>
            <a:r>
              <a:rPr lang="en-US" sz="1400" dirty="0">
                <a:solidFill>
                  <a:srgbClr val="FF0000"/>
                </a:solidFill>
              </a:rPr>
              <a:t>Insert your school’s name</a:t>
            </a:r>
          </a:p>
        </p:txBody>
      </p:sp>
      <p:sp>
        <p:nvSpPr>
          <p:cNvPr id="25" name="TextBox 24">
            <a:extLst>
              <a:ext uri="{FF2B5EF4-FFF2-40B4-BE49-F238E27FC236}">
                <a16:creationId xmlns:a16="http://schemas.microsoft.com/office/drawing/2014/main" id="{B6E81CB8-86D9-F857-2DF8-408EF8404016}"/>
              </a:ext>
            </a:extLst>
          </p:cNvPr>
          <p:cNvSpPr txBox="1"/>
          <p:nvPr/>
        </p:nvSpPr>
        <p:spPr>
          <a:xfrm>
            <a:off x="2438400" y="4721423"/>
            <a:ext cx="1432893" cy="307777"/>
          </a:xfrm>
          <a:prstGeom prst="rect">
            <a:avLst/>
          </a:prstGeom>
          <a:noFill/>
        </p:spPr>
        <p:txBody>
          <a:bodyPr wrap="none" rtlCol="0">
            <a:spAutoFit/>
          </a:bodyPr>
          <a:lstStyle/>
          <a:p>
            <a:r>
              <a:rPr lang="en-US" sz="1400" dirty="0">
                <a:solidFill>
                  <a:srgbClr val="FF0000"/>
                </a:solidFill>
              </a:rPr>
              <a:t>Insert your name</a:t>
            </a:r>
          </a:p>
        </p:txBody>
      </p:sp>
      <p:sp>
        <p:nvSpPr>
          <p:cNvPr id="26" name="TextBox 25">
            <a:extLst>
              <a:ext uri="{FF2B5EF4-FFF2-40B4-BE49-F238E27FC236}">
                <a16:creationId xmlns:a16="http://schemas.microsoft.com/office/drawing/2014/main" id="{36FD9AE2-35D5-1CC4-F2AF-DC40EFC94BD9}"/>
              </a:ext>
            </a:extLst>
          </p:cNvPr>
          <p:cNvSpPr txBox="1"/>
          <p:nvPr/>
        </p:nvSpPr>
        <p:spPr>
          <a:xfrm>
            <a:off x="6416453" y="4394163"/>
            <a:ext cx="1734770" cy="307777"/>
          </a:xfrm>
          <a:prstGeom prst="rect">
            <a:avLst/>
          </a:prstGeom>
          <a:noFill/>
        </p:spPr>
        <p:txBody>
          <a:bodyPr wrap="none" rtlCol="0">
            <a:spAutoFit/>
          </a:bodyPr>
          <a:lstStyle/>
          <a:p>
            <a:r>
              <a:rPr lang="en-US" sz="1400" dirty="0">
                <a:solidFill>
                  <a:srgbClr val="FF0000"/>
                </a:solidFill>
              </a:rPr>
              <a:t>Insert phone number</a:t>
            </a:r>
          </a:p>
        </p:txBody>
      </p:sp>
      <p:sp>
        <p:nvSpPr>
          <p:cNvPr id="27" name="TextBox 26">
            <a:extLst>
              <a:ext uri="{FF2B5EF4-FFF2-40B4-BE49-F238E27FC236}">
                <a16:creationId xmlns:a16="http://schemas.microsoft.com/office/drawing/2014/main" id="{19FEA91E-B3FC-314A-3D31-FD23C6971F66}"/>
              </a:ext>
            </a:extLst>
          </p:cNvPr>
          <p:cNvSpPr txBox="1"/>
          <p:nvPr/>
        </p:nvSpPr>
        <p:spPr>
          <a:xfrm>
            <a:off x="6248400" y="4721423"/>
            <a:ext cx="1819857" cy="307777"/>
          </a:xfrm>
          <a:prstGeom prst="rect">
            <a:avLst/>
          </a:prstGeom>
          <a:noFill/>
        </p:spPr>
        <p:txBody>
          <a:bodyPr wrap="none" rtlCol="0">
            <a:spAutoFit/>
          </a:bodyPr>
          <a:lstStyle/>
          <a:p>
            <a:r>
              <a:rPr lang="en-US" sz="1400" dirty="0">
                <a:solidFill>
                  <a:srgbClr val="FF0000"/>
                </a:solidFill>
              </a:rPr>
              <a:t>Insert your AFSS name</a:t>
            </a:r>
          </a:p>
        </p:txBody>
      </p:sp>
      <mc:AlternateContent xmlns:mc="http://schemas.openxmlformats.org/markup-compatibility/2006">
        <mc:Choice xmlns:am3d="http://schemas.microsoft.com/office/drawing/2017/model3d" Requires="am3d">
          <p:graphicFrame>
            <p:nvGraphicFramePr>
              <p:cNvPr id="28" name="3D Model 27" descr="All In One Computer">
                <a:extLst>
                  <a:ext uri="{FF2B5EF4-FFF2-40B4-BE49-F238E27FC236}">
                    <a16:creationId xmlns:a16="http://schemas.microsoft.com/office/drawing/2014/main" id="{5D68C376-E5EA-5BED-7882-365D450B29F9}"/>
                  </a:ext>
                </a:extLst>
              </p:cNvPr>
              <p:cNvGraphicFramePr>
                <a:graphicFrameLocks noChangeAspect="1"/>
              </p:cNvGraphicFramePr>
              <p:nvPr>
                <p:extLst>
                  <p:ext uri="{D42A27DB-BD31-4B8C-83A1-F6EECF244321}">
                    <p14:modId xmlns:p14="http://schemas.microsoft.com/office/powerpoint/2010/main" val="2862792317"/>
                  </p:ext>
                </p:extLst>
              </p:nvPr>
            </p:nvGraphicFramePr>
            <p:xfrm>
              <a:off x="2511726" y="5400240"/>
              <a:ext cx="2098024" cy="2162248"/>
            </p:xfrm>
            <a:graphic>
              <a:graphicData uri="http://schemas.microsoft.com/office/drawing/2017/model3d">
                <am3d:model3d r:embed="rId4">
                  <am3d:spPr>
                    <a:xfrm>
                      <a:off x="0" y="0"/>
                      <a:ext cx="2098024" cy="2162248"/>
                    </a:xfrm>
                    <a:prstGeom prst="rect">
                      <a:avLst/>
                    </a:prstGeom>
                  </am3d:spPr>
                  <am3d:camera>
                    <am3d:pos x="0" y="0" z="72010334"/>
                    <am3d:up dx="0" dy="36000000" dz="0"/>
                    <am3d:lookAt x="0" y="0" z="0"/>
                    <am3d:perspective fov="2700000"/>
                  </am3d:camera>
                  <am3d:trans>
                    <am3d:meterPerModelUnit n="1339501" d="1000000"/>
                    <am3d:preTrans dx="-485408" dy="-14998550" dz="5091385"/>
                    <am3d:scale>
                      <am3d:sx n="1000000" d="1000000"/>
                      <am3d:sy n="1000000" d="1000000"/>
                      <am3d:sz n="1000000" d="1000000"/>
                    </am3d:scale>
                    <am3d:rot ax="579495" ay="-1733486" az="-282026"/>
                    <am3d:postTrans dx="0" dy="0" dz="0"/>
                  </am3d:trans>
                  <am3d:raster rName="Office3DRenderer" rVer="16.0.8326">
                    <am3d:blip r:embed="rId5"/>
                  </am3d:raster>
                  <am3d:objViewport viewportSz="28473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All In One Computer">
                <a:extLst>
                  <a:ext uri="{FF2B5EF4-FFF2-40B4-BE49-F238E27FC236}">
                    <a16:creationId xmlns:a16="http://schemas.microsoft.com/office/drawing/2014/main" id="{5D68C376-E5EA-5BED-7882-365D450B29F9}"/>
                  </a:ext>
                </a:extLst>
              </p:cNvPr>
              <p:cNvPicPr>
                <a:picLocks noGrp="1" noRot="1" noChangeAspect="1" noMove="1" noResize="1" noEditPoints="1" noAdjustHandles="1" noChangeArrowheads="1" noChangeShapeType="1" noCrop="1"/>
              </p:cNvPicPr>
              <p:nvPr/>
            </p:nvPicPr>
            <p:blipFill>
              <a:blip r:embed="rId5"/>
              <a:stretch>
                <a:fillRect/>
              </a:stretch>
            </p:blipFill>
            <p:spPr>
              <a:xfrm>
                <a:off x="2511726" y="5400240"/>
                <a:ext cx="2098024" cy="216224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Pen">
                <a:extLst>
                  <a:ext uri="{FF2B5EF4-FFF2-40B4-BE49-F238E27FC236}">
                    <a16:creationId xmlns:a16="http://schemas.microsoft.com/office/drawing/2014/main" id="{89ECE43C-4F14-745F-AF20-826E51509BCA}"/>
                  </a:ext>
                </a:extLst>
              </p:cNvPr>
              <p:cNvGraphicFramePr>
                <a:graphicFrameLocks noChangeAspect="1"/>
              </p:cNvGraphicFramePr>
              <p:nvPr>
                <p:extLst>
                  <p:ext uri="{D42A27DB-BD31-4B8C-83A1-F6EECF244321}">
                    <p14:modId xmlns:p14="http://schemas.microsoft.com/office/powerpoint/2010/main" val="3747157374"/>
                  </p:ext>
                </p:extLst>
              </p:nvPr>
            </p:nvGraphicFramePr>
            <p:xfrm rot="3188944">
              <a:off x="6636649" y="4917756"/>
              <a:ext cx="461311" cy="3346958"/>
            </p:xfrm>
            <a:graphic>
              <a:graphicData uri="http://schemas.microsoft.com/office/drawing/2017/model3d">
                <am3d:model3d r:embed="rId6">
                  <am3d:spPr>
                    <a:xfrm rot="3188944">
                      <a:off x="0" y="0"/>
                      <a:ext cx="461311" cy="3346958"/>
                    </a:xfrm>
                    <a:prstGeom prst="rect">
                      <a:avLst/>
                    </a:prstGeom>
                  </am3d:spPr>
                  <am3d:camera>
                    <am3d:pos x="0" y="0" z="47847222"/>
                    <am3d:up dx="0" dy="36000000" dz="0"/>
                    <am3d:lookAt x="0" y="0" z="0"/>
                    <am3d:perspective fov="2700000"/>
                  </am3d:camera>
                  <am3d:trans>
                    <am3d:meterPerModelUnit n="18813629" d="1000000"/>
                    <am3d:preTrans dx="0" dy="-17980703" dz="281"/>
                    <am3d:scale>
                      <am3d:sx n="1000000" d="1000000"/>
                      <am3d:sy n="1000000" d="1000000"/>
                      <am3d:sz n="1000000" d="1000000"/>
                    </am3d:scale>
                    <am3d:rot ax="-955199" ay="1260737" az="-350373"/>
                    <am3d:postTrans dx="0" dy="0" dz="0"/>
                  </am3d:trans>
                  <am3d:raster rName="Office3DRenderer" rVer="16.0.8326">
                    <am3d:blip r:embed="rId7"/>
                  </am3d:raster>
                  <am3d:objViewport viewportSz="33665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Pen">
                <a:extLst>
                  <a:ext uri="{FF2B5EF4-FFF2-40B4-BE49-F238E27FC236}">
                    <a16:creationId xmlns:a16="http://schemas.microsoft.com/office/drawing/2014/main" id="{89ECE43C-4F14-745F-AF20-826E51509BCA}"/>
                  </a:ext>
                </a:extLst>
              </p:cNvPr>
              <p:cNvPicPr>
                <a:picLocks noGrp="1" noRot="1" noChangeAspect="1" noMove="1" noResize="1" noEditPoints="1" noAdjustHandles="1" noChangeArrowheads="1" noChangeShapeType="1" noCrop="1"/>
              </p:cNvPicPr>
              <p:nvPr/>
            </p:nvPicPr>
            <p:blipFill>
              <a:blip r:embed="rId7"/>
              <a:stretch>
                <a:fillRect/>
              </a:stretch>
            </p:blipFill>
            <p:spPr>
              <a:xfrm rot="3188944">
                <a:off x="6636649" y="4917756"/>
                <a:ext cx="461311" cy="3346958"/>
              </a:xfrm>
              <a:prstGeom prst="rect">
                <a:avLst/>
              </a:prstGeom>
            </p:spPr>
          </p:pic>
        </mc:Fallback>
      </mc:AlternateContent>
    </p:spTree>
    <p:extLst>
      <p:ext uri="{BB962C8B-B14F-4D97-AF65-F5344CB8AC3E}">
        <p14:creationId xmlns:p14="http://schemas.microsoft.com/office/powerpoint/2010/main" val="583481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Group Choosing </a:t>
            </a:r>
          </a:p>
          <a:p>
            <a:pPr>
              <a:spcBef>
                <a:spcPct val="0"/>
              </a:spcBef>
            </a:pPr>
            <a:r>
              <a:rPr lang="en-US" sz="4400" dirty="0">
                <a:solidFill>
                  <a:srgbClr val="051D40"/>
                </a:solidFill>
                <a:latin typeface="Open Sans Extra Bold"/>
                <a:ea typeface="Open Sans Extra Bold"/>
                <a:cs typeface="Open Sans Extra Bold"/>
                <a:sym typeface="Open Sans Extra Bold"/>
              </a:rPr>
              <a:t>Incident Type</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DC21BD22-1636-E2A1-AF04-0256537FF45C}"/>
              </a:ext>
            </a:extLst>
          </p:cNvPr>
          <p:cNvPicPr>
            <a:picLocks noChangeAspect="1"/>
          </p:cNvPicPr>
          <p:nvPr/>
        </p:nvPicPr>
        <p:blipFill>
          <a:blip r:embed="rId3"/>
          <a:stretch>
            <a:fillRect/>
          </a:stretch>
        </p:blipFill>
        <p:spPr>
          <a:xfrm>
            <a:off x="444610" y="2057400"/>
            <a:ext cx="9169179" cy="2743438"/>
          </a:xfrm>
          <a:prstGeom prst="rect">
            <a:avLst/>
          </a:prstGeom>
        </p:spPr>
      </p:pic>
      <p:sp>
        <p:nvSpPr>
          <p:cNvPr id="18" name="TextBox 17">
            <a:extLst>
              <a:ext uri="{FF2B5EF4-FFF2-40B4-BE49-F238E27FC236}">
                <a16:creationId xmlns:a16="http://schemas.microsoft.com/office/drawing/2014/main" id="{4A313B0E-A3D8-42AA-3D33-BF111F8FE442}"/>
              </a:ext>
            </a:extLst>
          </p:cNvPr>
          <p:cNvSpPr txBox="1"/>
          <p:nvPr/>
        </p:nvSpPr>
        <p:spPr>
          <a:xfrm>
            <a:off x="1219200" y="2514600"/>
            <a:ext cx="308098"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x</a:t>
            </a:r>
          </a:p>
        </p:txBody>
      </p:sp>
      <p:sp>
        <p:nvSpPr>
          <p:cNvPr id="19" name="TextBox 18">
            <a:extLst>
              <a:ext uri="{FF2B5EF4-FFF2-40B4-BE49-F238E27FC236}">
                <a16:creationId xmlns:a16="http://schemas.microsoft.com/office/drawing/2014/main" id="{13A885D7-B5D4-E6CC-9198-C0047A4F2F88}"/>
              </a:ext>
            </a:extLst>
          </p:cNvPr>
          <p:cNvSpPr txBox="1"/>
          <p:nvPr/>
        </p:nvSpPr>
        <p:spPr>
          <a:xfrm>
            <a:off x="5486400" y="3714690"/>
            <a:ext cx="308098" cy="400110"/>
          </a:xfrm>
          <a:prstGeom prst="rect">
            <a:avLst/>
          </a:prstGeom>
          <a:noFill/>
        </p:spPr>
        <p:txBody>
          <a:bodyPr wrap="none" rtlCol="0">
            <a:spAutoFit/>
          </a:bodyPr>
          <a:lstStyle/>
          <a:p>
            <a:r>
              <a:rPr lang="en-US" sz="2000" dirty="0">
                <a:solidFill>
                  <a:srgbClr val="FF0000"/>
                </a:solidFill>
                <a:latin typeface="Poppins" panose="00000500000000000000" pitchFamily="2" charset="0"/>
                <a:cs typeface="Poppins" panose="00000500000000000000" pitchFamily="2" charset="0"/>
              </a:rPr>
              <a:t>x</a:t>
            </a:r>
          </a:p>
        </p:txBody>
      </p:sp>
      <p:pic>
        <p:nvPicPr>
          <p:cNvPr id="30" name="Picture 29">
            <a:extLst>
              <a:ext uri="{FF2B5EF4-FFF2-40B4-BE49-F238E27FC236}">
                <a16:creationId xmlns:a16="http://schemas.microsoft.com/office/drawing/2014/main" id="{71DF1D92-3AA9-CF6E-1168-13DA69F5359C}"/>
              </a:ext>
            </a:extLst>
          </p:cNvPr>
          <p:cNvPicPr>
            <a:picLocks noChangeAspect="1"/>
          </p:cNvPicPr>
          <p:nvPr/>
        </p:nvPicPr>
        <p:blipFill>
          <a:blip r:embed="rId4"/>
          <a:srcRect t="47793"/>
          <a:stretch/>
        </p:blipFill>
        <p:spPr>
          <a:xfrm>
            <a:off x="2786622" y="5257800"/>
            <a:ext cx="4528578" cy="2077968"/>
          </a:xfrm>
          <a:prstGeom prst="rect">
            <a:avLst/>
          </a:prstGeom>
        </p:spPr>
      </p:pic>
      <p:sp>
        <p:nvSpPr>
          <p:cNvPr id="31" name="TextBox 30">
            <a:extLst>
              <a:ext uri="{FF2B5EF4-FFF2-40B4-BE49-F238E27FC236}">
                <a16:creationId xmlns:a16="http://schemas.microsoft.com/office/drawing/2014/main" id="{41AD9EA4-7E66-8D50-7659-B2662AF72E3D}"/>
              </a:ext>
            </a:extLst>
          </p:cNvPr>
          <p:cNvSpPr txBox="1"/>
          <p:nvPr/>
        </p:nvSpPr>
        <p:spPr>
          <a:xfrm>
            <a:off x="3429000" y="2526030"/>
            <a:ext cx="1365695" cy="307777"/>
          </a:xfrm>
          <a:prstGeom prst="rect">
            <a:avLst/>
          </a:prstGeom>
          <a:noFill/>
        </p:spPr>
        <p:txBody>
          <a:bodyPr wrap="none" rtlCol="0">
            <a:spAutoFit/>
          </a:bodyPr>
          <a:lstStyle/>
          <a:p>
            <a:r>
              <a:rPr lang="en-US" sz="1400" dirty="0">
                <a:solidFill>
                  <a:srgbClr val="FF0000"/>
                </a:solidFill>
              </a:rPr>
              <a:t>August 28, 2024</a:t>
            </a:r>
          </a:p>
        </p:txBody>
      </p:sp>
    </p:spTree>
    <p:extLst>
      <p:ext uri="{BB962C8B-B14F-4D97-AF65-F5344CB8AC3E}">
        <p14:creationId xmlns:p14="http://schemas.microsoft.com/office/powerpoint/2010/main" val="3005652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Writing Specified Details</a:t>
            </a:r>
          </a:p>
          <a:p>
            <a:pPr>
              <a:spcBef>
                <a:spcPct val="0"/>
              </a:spcBef>
            </a:pPr>
            <a:r>
              <a:rPr lang="en-US" sz="4400" dirty="0">
                <a:solidFill>
                  <a:srgbClr val="051D40"/>
                </a:solidFill>
                <a:latin typeface="Open Sans Extra Bold"/>
                <a:ea typeface="Open Sans Extra Bold"/>
                <a:cs typeface="Open Sans Extra Bold"/>
                <a:sym typeface="Open Sans Extra Bold"/>
              </a:rPr>
              <a:t>with the Group</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EBE9C46A-4913-8F1A-1035-54010207ECCB}"/>
              </a:ext>
            </a:extLst>
          </p:cNvPr>
          <p:cNvPicPr>
            <a:picLocks noChangeAspect="1"/>
          </p:cNvPicPr>
          <p:nvPr/>
        </p:nvPicPr>
        <p:blipFill>
          <a:blip r:embed="rId3"/>
          <a:stretch>
            <a:fillRect/>
          </a:stretch>
        </p:blipFill>
        <p:spPr>
          <a:xfrm>
            <a:off x="444610" y="2096651"/>
            <a:ext cx="9169179" cy="4304149"/>
          </a:xfrm>
          <a:prstGeom prst="rect">
            <a:avLst/>
          </a:prstGeom>
        </p:spPr>
      </p:pic>
      <p:sp>
        <p:nvSpPr>
          <p:cNvPr id="14" name="TextBox 13">
            <a:extLst>
              <a:ext uri="{FF2B5EF4-FFF2-40B4-BE49-F238E27FC236}">
                <a16:creationId xmlns:a16="http://schemas.microsoft.com/office/drawing/2014/main" id="{9D080C99-E0AF-8F24-7A47-CFDBC413071E}"/>
              </a:ext>
            </a:extLst>
          </p:cNvPr>
          <p:cNvSpPr txBox="1"/>
          <p:nvPr/>
        </p:nvSpPr>
        <p:spPr>
          <a:xfrm>
            <a:off x="914400" y="2771927"/>
            <a:ext cx="8153400" cy="738664"/>
          </a:xfrm>
          <a:prstGeom prst="rect">
            <a:avLst/>
          </a:prstGeom>
          <a:noFill/>
        </p:spPr>
        <p:txBody>
          <a:bodyPr wrap="square" rtlCol="0">
            <a:spAutoFit/>
          </a:bodyPr>
          <a:lstStyle/>
          <a:p>
            <a:r>
              <a:rPr lang="en-US" sz="1400" dirty="0">
                <a:solidFill>
                  <a:srgbClr val="FF0000"/>
                </a:solidFill>
              </a:rPr>
              <a:t>Jane Smith was preparing the chefs salads for lunch service by POS #3. Co-Worker Martin Short asked Jane Smith if she had counted the carrot packets. FSW Smith responded loudly and in an angry voice “I already told you I had  awhile ago. Do I have to repeat myself?”</a:t>
            </a:r>
          </a:p>
        </p:txBody>
      </p:sp>
      <p:sp>
        <p:nvSpPr>
          <p:cNvPr id="15" name="TextBox 14">
            <a:extLst>
              <a:ext uri="{FF2B5EF4-FFF2-40B4-BE49-F238E27FC236}">
                <a16:creationId xmlns:a16="http://schemas.microsoft.com/office/drawing/2014/main" id="{D0D2B346-FBFB-6166-DCAE-D08123F938C7}"/>
              </a:ext>
            </a:extLst>
          </p:cNvPr>
          <p:cNvSpPr txBox="1"/>
          <p:nvPr/>
        </p:nvSpPr>
        <p:spPr>
          <a:xfrm>
            <a:off x="914400" y="4929125"/>
            <a:ext cx="8001000" cy="523220"/>
          </a:xfrm>
          <a:prstGeom prst="rect">
            <a:avLst/>
          </a:prstGeom>
          <a:noFill/>
        </p:spPr>
        <p:txBody>
          <a:bodyPr wrap="square" rtlCol="0">
            <a:spAutoFit/>
          </a:bodyPr>
          <a:lstStyle/>
          <a:p>
            <a:r>
              <a:rPr lang="en-US" sz="1400" dirty="0">
                <a:solidFill>
                  <a:srgbClr val="FF0000"/>
                </a:solidFill>
              </a:rPr>
              <a:t>Please refer to LAUSD FSD Employee Handbook, Section AX. Workplace Violence, Bullying, and Threats (page 35-36). </a:t>
            </a:r>
          </a:p>
        </p:txBody>
      </p:sp>
    </p:spTree>
    <p:extLst>
      <p:ext uri="{BB962C8B-B14F-4D97-AF65-F5344CB8AC3E}">
        <p14:creationId xmlns:p14="http://schemas.microsoft.com/office/powerpoint/2010/main" val="3108978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Signatures on </a:t>
            </a:r>
          </a:p>
          <a:p>
            <a:pPr>
              <a:spcBef>
                <a:spcPct val="0"/>
              </a:spcBef>
            </a:pPr>
            <a:r>
              <a:rPr lang="en-US" sz="4400" dirty="0">
                <a:solidFill>
                  <a:srgbClr val="051D40"/>
                </a:solidFill>
                <a:latin typeface="Open Sans Extra Bold"/>
                <a:ea typeface="Open Sans Extra Bold"/>
                <a:cs typeface="Open Sans Extra Bold"/>
                <a:sym typeface="Open Sans Extra Bold"/>
              </a:rPr>
              <a:t>Incident Log </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7">
            <a:extLst>
              <a:ext uri="{FF2B5EF4-FFF2-40B4-BE49-F238E27FC236}">
                <a16:creationId xmlns:a16="http://schemas.microsoft.com/office/drawing/2014/main" id="{ED601A11-19E6-59A4-B59B-FAFD75B999F5}"/>
              </a:ext>
            </a:extLst>
          </p:cNvPr>
          <p:cNvPicPr>
            <a:picLocks noChangeAspect="1"/>
          </p:cNvPicPr>
          <p:nvPr/>
        </p:nvPicPr>
        <p:blipFill>
          <a:blip r:embed="rId3"/>
          <a:stretch>
            <a:fillRect/>
          </a:stretch>
        </p:blipFill>
        <p:spPr>
          <a:xfrm>
            <a:off x="482329" y="2057400"/>
            <a:ext cx="9118871" cy="2200423"/>
          </a:xfrm>
          <a:prstGeom prst="rect">
            <a:avLst/>
          </a:prstGeom>
          <a:ln>
            <a:solidFill>
              <a:schemeClr val="tx1"/>
            </a:solidFill>
          </a:ln>
        </p:spPr>
      </p:pic>
      <p:sp>
        <p:nvSpPr>
          <p:cNvPr id="19" name="TextBox 18">
            <a:extLst>
              <a:ext uri="{FF2B5EF4-FFF2-40B4-BE49-F238E27FC236}">
                <a16:creationId xmlns:a16="http://schemas.microsoft.com/office/drawing/2014/main" id="{32D4032C-34D5-FA53-71E4-FD1D43A9490A}"/>
              </a:ext>
            </a:extLst>
          </p:cNvPr>
          <p:cNvSpPr txBox="1"/>
          <p:nvPr/>
        </p:nvSpPr>
        <p:spPr>
          <a:xfrm>
            <a:off x="2514600" y="3349823"/>
            <a:ext cx="2108269" cy="307777"/>
          </a:xfrm>
          <a:prstGeom prst="rect">
            <a:avLst/>
          </a:prstGeom>
          <a:noFill/>
        </p:spPr>
        <p:txBody>
          <a:bodyPr wrap="none" rtlCol="0">
            <a:spAutoFit/>
          </a:bodyPr>
          <a:lstStyle/>
          <a:p>
            <a:r>
              <a:rPr lang="en-US" sz="1400" dirty="0">
                <a:solidFill>
                  <a:srgbClr val="FF0000"/>
                </a:solidFill>
                <a:latin typeface="+mj-lt"/>
                <a:cs typeface="Dreaming Outloud Script Pro" panose="03050502040304050704" pitchFamily="66" charset="0"/>
              </a:rPr>
              <a:t>Employee Refused to Sign </a:t>
            </a:r>
          </a:p>
        </p:txBody>
      </p:sp>
      <p:sp>
        <p:nvSpPr>
          <p:cNvPr id="20" name="TextBox 19">
            <a:extLst>
              <a:ext uri="{FF2B5EF4-FFF2-40B4-BE49-F238E27FC236}">
                <a16:creationId xmlns:a16="http://schemas.microsoft.com/office/drawing/2014/main" id="{6FBE3266-5D91-D6D5-BF12-71202BD514A7}"/>
              </a:ext>
            </a:extLst>
          </p:cNvPr>
          <p:cNvSpPr txBox="1"/>
          <p:nvPr/>
        </p:nvSpPr>
        <p:spPr>
          <a:xfrm>
            <a:off x="2514600" y="2929056"/>
            <a:ext cx="1475019" cy="307777"/>
          </a:xfrm>
          <a:prstGeom prst="rect">
            <a:avLst/>
          </a:prstGeom>
          <a:noFill/>
        </p:spPr>
        <p:txBody>
          <a:bodyPr wrap="none" rtlCol="0">
            <a:spAutoFit/>
          </a:bodyPr>
          <a:lstStyle/>
          <a:p>
            <a:r>
              <a:rPr lang="en-US" sz="1400" dirty="0">
                <a:solidFill>
                  <a:srgbClr val="FF0000"/>
                </a:solidFill>
                <a:latin typeface="+mj-lt"/>
              </a:rPr>
              <a:t>Insert Your Name</a:t>
            </a:r>
          </a:p>
        </p:txBody>
      </p:sp>
      <p:sp>
        <p:nvSpPr>
          <p:cNvPr id="21" name="TextBox 20">
            <a:extLst>
              <a:ext uri="{FF2B5EF4-FFF2-40B4-BE49-F238E27FC236}">
                <a16:creationId xmlns:a16="http://schemas.microsoft.com/office/drawing/2014/main" id="{9E3DE46F-1075-72D7-CCB3-71078C7E82C6}"/>
              </a:ext>
            </a:extLst>
          </p:cNvPr>
          <p:cNvSpPr txBox="1"/>
          <p:nvPr/>
        </p:nvSpPr>
        <p:spPr>
          <a:xfrm>
            <a:off x="5182821" y="3335893"/>
            <a:ext cx="1105239" cy="307777"/>
          </a:xfrm>
          <a:prstGeom prst="rect">
            <a:avLst/>
          </a:prstGeom>
          <a:noFill/>
        </p:spPr>
        <p:txBody>
          <a:bodyPr wrap="none" rtlCol="0">
            <a:spAutoFit/>
          </a:bodyPr>
          <a:lstStyle/>
          <a:p>
            <a:r>
              <a:rPr lang="en-US" sz="1400" dirty="0">
                <a:solidFill>
                  <a:srgbClr val="FF0000"/>
                </a:solidFill>
              </a:rPr>
              <a:t>Today’s Date</a:t>
            </a:r>
          </a:p>
        </p:txBody>
      </p:sp>
      <p:sp>
        <p:nvSpPr>
          <p:cNvPr id="22" name="TextBox 21">
            <a:extLst>
              <a:ext uri="{FF2B5EF4-FFF2-40B4-BE49-F238E27FC236}">
                <a16:creationId xmlns:a16="http://schemas.microsoft.com/office/drawing/2014/main" id="{46C92BBC-EEB7-C6A8-F3D9-10E70E396193}"/>
              </a:ext>
            </a:extLst>
          </p:cNvPr>
          <p:cNvSpPr txBox="1"/>
          <p:nvPr/>
        </p:nvSpPr>
        <p:spPr>
          <a:xfrm>
            <a:off x="5182821" y="2921853"/>
            <a:ext cx="1105239" cy="307777"/>
          </a:xfrm>
          <a:prstGeom prst="rect">
            <a:avLst/>
          </a:prstGeom>
          <a:noFill/>
        </p:spPr>
        <p:txBody>
          <a:bodyPr wrap="none" rtlCol="0">
            <a:spAutoFit/>
          </a:bodyPr>
          <a:lstStyle/>
          <a:p>
            <a:r>
              <a:rPr lang="en-US" sz="1400" dirty="0">
                <a:solidFill>
                  <a:srgbClr val="FF0000"/>
                </a:solidFill>
              </a:rPr>
              <a:t>Today’s Date</a:t>
            </a:r>
          </a:p>
        </p:txBody>
      </p:sp>
      <p:sp>
        <p:nvSpPr>
          <p:cNvPr id="25" name="TextBox 24">
            <a:extLst>
              <a:ext uri="{FF2B5EF4-FFF2-40B4-BE49-F238E27FC236}">
                <a16:creationId xmlns:a16="http://schemas.microsoft.com/office/drawing/2014/main" id="{40553184-B1FF-70A5-B1AE-E2826377BEF6}"/>
              </a:ext>
            </a:extLst>
          </p:cNvPr>
          <p:cNvSpPr txBox="1"/>
          <p:nvPr/>
        </p:nvSpPr>
        <p:spPr>
          <a:xfrm>
            <a:off x="3800208" y="2486187"/>
            <a:ext cx="317716" cy="400110"/>
          </a:xfrm>
          <a:prstGeom prst="rect">
            <a:avLst/>
          </a:prstGeom>
          <a:noFill/>
        </p:spPr>
        <p:txBody>
          <a:bodyPr wrap="none" rtlCol="0">
            <a:spAutoFit/>
          </a:bodyPr>
          <a:lstStyle/>
          <a:p>
            <a:r>
              <a:rPr lang="en-US" sz="2000" dirty="0">
                <a:solidFill>
                  <a:srgbClr val="FF0000"/>
                </a:solidFill>
              </a:rPr>
              <a:t>X</a:t>
            </a:r>
          </a:p>
        </p:txBody>
      </p:sp>
      <p:pic>
        <p:nvPicPr>
          <p:cNvPr id="11" name="Picture 10">
            <a:extLst>
              <a:ext uri="{FF2B5EF4-FFF2-40B4-BE49-F238E27FC236}">
                <a16:creationId xmlns:a16="http://schemas.microsoft.com/office/drawing/2014/main" id="{C55E0FDD-7A1B-031D-4FBF-A82A1E6F26CB}"/>
              </a:ext>
            </a:extLst>
          </p:cNvPr>
          <p:cNvPicPr>
            <a:picLocks noChangeAspect="1"/>
          </p:cNvPicPr>
          <p:nvPr/>
        </p:nvPicPr>
        <p:blipFill>
          <a:blip r:embed="rId4"/>
          <a:stretch>
            <a:fillRect/>
          </a:stretch>
        </p:blipFill>
        <p:spPr>
          <a:xfrm>
            <a:off x="3733800" y="5105400"/>
            <a:ext cx="2644110" cy="2644110"/>
          </a:xfrm>
          <a:prstGeom prst="rect">
            <a:avLst/>
          </a:prstGeom>
        </p:spPr>
      </p:pic>
      <p:pic>
        <p:nvPicPr>
          <p:cNvPr id="2" name="Picture 1">
            <a:extLst>
              <a:ext uri="{FF2B5EF4-FFF2-40B4-BE49-F238E27FC236}">
                <a16:creationId xmlns:a16="http://schemas.microsoft.com/office/drawing/2014/main" id="{4F36BE49-09C0-4CBA-9DCD-408D9AEDC1EF}"/>
              </a:ext>
            </a:extLst>
          </p:cNvPr>
          <p:cNvPicPr>
            <a:picLocks noChangeAspect="1"/>
          </p:cNvPicPr>
          <p:nvPr/>
        </p:nvPicPr>
        <p:blipFill>
          <a:blip r:embed="rId5"/>
          <a:stretch>
            <a:fillRect/>
          </a:stretch>
        </p:blipFill>
        <p:spPr>
          <a:xfrm>
            <a:off x="457200" y="4593292"/>
            <a:ext cx="335309" cy="512108"/>
          </a:xfrm>
          <a:prstGeom prst="rect">
            <a:avLst/>
          </a:prstGeom>
        </p:spPr>
      </p:pic>
      <p:sp>
        <p:nvSpPr>
          <p:cNvPr id="15" name="TextBox 14">
            <a:extLst>
              <a:ext uri="{FF2B5EF4-FFF2-40B4-BE49-F238E27FC236}">
                <a16:creationId xmlns:a16="http://schemas.microsoft.com/office/drawing/2014/main" id="{98A7E83E-20DC-09B0-43C2-EBBA143BBC69}"/>
              </a:ext>
            </a:extLst>
          </p:cNvPr>
          <p:cNvSpPr txBox="1"/>
          <p:nvPr/>
        </p:nvSpPr>
        <p:spPr>
          <a:xfrm>
            <a:off x="792509" y="4647623"/>
            <a:ext cx="6804601"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do you do when the employee refuses to sign the Incident Record?</a:t>
            </a:r>
          </a:p>
        </p:txBody>
      </p:sp>
    </p:spTree>
    <p:extLst>
      <p:ext uri="{BB962C8B-B14F-4D97-AF65-F5344CB8AC3E}">
        <p14:creationId xmlns:p14="http://schemas.microsoft.com/office/powerpoint/2010/main" val="27905101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Signatures on </a:t>
            </a:r>
          </a:p>
          <a:p>
            <a:pPr>
              <a:spcBef>
                <a:spcPct val="0"/>
              </a:spcBef>
            </a:pPr>
            <a:r>
              <a:rPr lang="en-US" sz="4400" dirty="0">
                <a:solidFill>
                  <a:srgbClr val="051D40"/>
                </a:solidFill>
                <a:latin typeface="Open Sans Extra Bold"/>
                <a:ea typeface="Open Sans Extra Bold"/>
                <a:cs typeface="Open Sans Extra Bold"/>
                <a:sym typeface="Open Sans Extra Bold"/>
              </a:rPr>
              <a:t>Incident Log </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7">
            <a:extLst>
              <a:ext uri="{FF2B5EF4-FFF2-40B4-BE49-F238E27FC236}">
                <a16:creationId xmlns:a16="http://schemas.microsoft.com/office/drawing/2014/main" id="{ED601A11-19E6-59A4-B59B-FAFD75B999F5}"/>
              </a:ext>
            </a:extLst>
          </p:cNvPr>
          <p:cNvPicPr>
            <a:picLocks noChangeAspect="1"/>
          </p:cNvPicPr>
          <p:nvPr/>
        </p:nvPicPr>
        <p:blipFill>
          <a:blip r:embed="rId3"/>
          <a:stretch>
            <a:fillRect/>
          </a:stretch>
        </p:blipFill>
        <p:spPr>
          <a:xfrm>
            <a:off x="482329" y="2057400"/>
            <a:ext cx="9118871" cy="2200423"/>
          </a:xfrm>
          <a:prstGeom prst="rect">
            <a:avLst/>
          </a:prstGeom>
          <a:ln>
            <a:solidFill>
              <a:schemeClr val="tx1"/>
            </a:solidFill>
          </a:ln>
        </p:spPr>
      </p:pic>
      <p:sp>
        <p:nvSpPr>
          <p:cNvPr id="19" name="TextBox 18">
            <a:extLst>
              <a:ext uri="{FF2B5EF4-FFF2-40B4-BE49-F238E27FC236}">
                <a16:creationId xmlns:a16="http://schemas.microsoft.com/office/drawing/2014/main" id="{32D4032C-34D5-FA53-71E4-FD1D43A9490A}"/>
              </a:ext>
            </a:extLst>
          </p:cNvPr>
          <p:cNvSpPr txBox="1"/>
          <p:nvPr/>
        </p:nvSpPr>
        <p:spPr>
          <a:xfrm>
            <a:off x="2514600" y="3349823"/>
            <a:ext cx="2108269" cy="307777"/>
          </a:xfrm>
          <a:prstGeom prst="rect">
            <a:avLst/>
          </a:prstGeom>
          <a:noFill/>
        </p:spPr>
        <p:txBody>
          <a:bodyPr wrap="none" rtlCol="0">
            <a:spAutoFit/>
          </a:bodyPr>
          <a:lstStyle/>
          <a:p>
            <a:r>
              <a:rPr lang="en-US" sz="1400" dirty="0">
                <a:solidFill>
                  <a:srgbClr val="FF0000"/>
                </a:solidFill>
                <a:latin typeface="+mj-lt"/>
                <a:cs typeface="Dreaming Outloud Script Pro" panose="03050502040304050704" pitchFamily="66" charset="0"/>
              </a:rPr>
              <a:t>Employee Refused to Sign </a:t>
            </a:r>
          </a:p>
        </p:txBody>
      </p:sp>
      <p:sp>
        <p:nvSpPr>
          <p:cNvPr id="20" name="TextBox 19">
            <a:extLst>
              <a:ext uri="{FF2B5EF4-FFF2-40B4-BE49-F238E27FC236}">
                <a16:creationId xmlns:a16="http://schemas.microsoft.com/office/drawing/2014/main" id="{6FBE3266-5D91-D6D5-BF12-71202BD514A7}"/>
              </a:ext>
            </a:extLst>
          </p:cNvPr>
          <p:cNvSpPr txBox="1"/>
          <p:nvPr/>
        </p:nvSpPr>
        <p:spPr>
          <a:xfrm>
            <a:off x="2514600" y="2929056"/>
            <a:ext cx="1475019" cy="307777"/>
          </a:xfrm>
          <a:prstGeom prst="rect">
            <a:avLst/>
          </a:prstGeom>
          <a:noFill/>
        </p:spPr>
        <p:txBody>
          <a:bodyPr wrap="none" rtlCol="0">
            <a:spAutoFit/>
          </a:bodyPr>
          <a:lstStyle/>
          <a:p>
            <a:r>
              <a:rPr lang="en-US" sz="1400" dirty="0">
                <a:solidFill>
                  <a:srgbClr val="FF0000"/>
                </a:solidFill>
                <a:latin typeface="+mj-lt"/>
              </a:rPr>
              <a:t>Insert Your Name</a:t>
            </a:r>
          </a:p>
        </p:txBody>
      </p:sp>
      <p:sp>
        <p:nvSpPr>
          <p:cNvPr id="21" name="TextBox 20">
            <a:extLst>
              <a:ext uri="{FF2B5EF4-FFF2-40B4-BE49-F238E27FC236}">
                <a16:creationId xmlns:a16="http://schemas.microsoft.com/office/drawing/2014/main" id="{9E3DE46F-1075-72D7-CCB3-71078C7E82C6}"/>
              </a:ext>
            </a:extLst>
          </p:cNvPr>
          <p:cNvSpPr txBox="1"/>
          <p:nvPr/>
        </p:nvSpPr>
        <p:spPr>
          <a:xfrm>
            <a:off x="5182821" y="3335893"/>
            <a:ext cx="1105239" cy="307777"/>
          </a:xfrm>
          <a:prstGeom prst="rect">
            <a:avLst/>
          </a:prstGeom>
          <a:noFill/>
        </p:spPr>
        <p:txBody>
          <a:bodyPr wrap="none" rtlCol="0">
            <a:spAutoFit/>
          </a:bodyPr>
          <a:lstStyle/>
          <a:p>
            <a:r>
              <a:rPr lang="en-US" sz="1400" dirty="0">
                <a:solidFill>
                  <a:srgbClr val="FF0000"/>
                </a:solidFill>
              </a:rPr>
              <a:t>Today’s Date</a:t>
            </a:r>
          </a:p>
        </p:txBody>
      </p:sp>
      <p:sp>
        <p:nvSpPr>
          <p:cNvPr id="22" name="TextBox 21">
            <a:extLst>
              <a:ext uri="{FF2B5EF4-FFF2-40B4-BE49-F238E27FC236}">
                <a16:creationId xmlns:a16="http://schemas.microsoft.com/office/drawing/2014/main" id="{46C92BBC-EEB7-C6A8-F3D9-10E70E396193}"/>
              </a:ext>
            </a:extLst>
          </p:cNvPr>
          <p:cNvSpPr txBox="1"/>
          <p:nvPr/>
        </p:nvSpPr>
        <p:spPr>
          <a:xfrm>
            <a:off x="5182821" y="2921853"/>
            <a:ext cx="1105239" cy="307777"/>
          </a:xfrm>
          <a:prstGeom prst="rect">
            <a:avLst/>
          </a:prstGeom>
          <a:noFill/>
        </p:spPr>
        <p:txBody>
          <a:bodyPr wrap="none" rtlCol="0">
            <a:spAutoFit/>
          </a:bodyPr>
          <a:lstStyle/>
          <a:p>
            <a:r>
              <a:rPr lang="en-US" sz="1400" dirty="0">
                <a:solidFill>
                  <a:srgbClr val="FF0000"/>
                </a:solidFill>
              </a:rPr>
              <a:t>Today’s Date</a:t>
            </a:r>
          </a:p>
        </p:txBody>
      </p:sp>
      <p:sp>
        <p:nvSpPr>
          <p:cNvPr id="25" name="TextBox 24">
            <a:extLst>
              <a:ext uri="{FF2B5EF4-FFF2-40B4-BE49-F238E27FC236}">
                <a16:creationId xmlns:a16="http://schemas.microsoft.com/office/drawing/2014/main" id="{40553184-B1FF-70A5-B1AE-E2826377BEF6}"/>
              </a:ext>
            </a:extLst>
          </p:cNvPr>
          <p:cNvSpPr txBox="1"/>
          <p:nvPr/>
        </p:nvSpPr>
        <p:spPr>
          <a:xfrm>
            <a:off x="3800208" y="2486187"/>
            <a:ext cx="317716" cy="400110"/>
          </a:xfrm>
          <a:prstGeom prst="rect">
            <a:avLst/>
          </a:prstGeom>
          <a:noFill/>
        </p:spPr>
        <p:txBody>
          <a:bodyPr wrap="none" rtlCol="0">
            <a:spAutoFit/>
          </a:bodyPr>
          <a:lstStyle/>
          <a:p>
            <a:r>
              <a:rPr lang="en-US" sz="2000" dirty="0">
                <a:solidFill>
                  <a:srgbClr val="FF0000"/>
                </a:solidFill>
              </a:rPr>
              <a:t>X</a:t>
            </a:r>
          </a:p>
        </p:txBody>
      </p:sp>
      <p:sp>
        <p:nvSpPr>
          <p:cNvPr id="2" name="TextBox 1">
            <a:extLst>
              <a:ext uri="{FF2B5EF4-FFF2-40B4-BE49-F238E27FC236}">
                <a16:creationId xmlns:a16="http://schemas.microsoft.com/office/drawing/2014/main" id="{B8527B1D-DD06-4D46-7F7B-72B1B46C6D02}"/>
              </a:ext>
            </a:extLst>
          </p:cNvPr>
          <p:cNvSpPr txBox="1"/>
          <p:nvPr/>
        </p:nvSpPr>
        <p:spPr>
          <a:xfrm>
            <a:off x="6705600" y="2667000"/>
            <a:ext cx="2425519" cy="954107"/>
          </a:xfrm>
          <a:prstGeom prst="rect">
            <a:avLst/>
          </a:prstGeom>
          <a:noFill/>
        </p:spPr>
        <p:txBody>
          <a:bodyPr wrap="square" rtlCol="0">
            <a:spAutoFit/>
          </a:bodyPr>
          <a:lstStyle/>
          <a:p>
            <a:r>
              <a:rPr lang="en-US" sz="1400" b="1" dirty="0">
                <a:solidFill>
                  <a:srgbClr val="FF0000"/>
                </a:solidFill>
                <a:latin typeface="Cochocib Script Latin Pro" panose="02000503000000020003" pitchFamily="2" charset="0"/>
              </a:rPr>
              <a:t>Mariah Carey,</a:t>
            </a:r>
          </a:p>
          <a:p>
            <a:r>
              <a:rPr lang="en-US" sz="1400" dirty="0">
                <a:solidFill>
                  <a:srgbClr val="FF0000"/>
                </a:solidFill>
              </a:rPr>
              <a:t>Mariah Carey, Principal of ABC Elementary School witness Employee refusal to sign. </a:t>
            </a:r>
          </a:p>
        </p:txBody>
      </p:sp>
      <p:pic>
        <p:nvPicPr>
          <p:cNvPr id="11" name="Picture 10">
            <a:extLst>
              <a:ext uri="{FF2B5EF4-FFF2-40B4-BE49-F238E27FC236}">
                <a16:creationId xmlns:a16="http://schemas.microsoft.com/office/drawing/2014/main" id="{02A89489-0585-815D-FC3F-EF48FC3E67FC}"/>
              </a:ext>
            </a:extLst>
          </p:cNvPr>
          <p:cNvPicPr>
            <a:picLocks noChangeAspect="1"/>
          </p:cNvPicPr>
          <p:nvPr/>
        </p:nvPicPr>
        <p:blipFill>
          <a:blip r:embed="rId4"/>
          <a:stretch>
            <a:fillRect/>
          </a:stretch>
        </p:blipFill>
        <p:spPr>
          <a:xfrm>
            <a:off x="457200" y="4593292"/>
            <a:ext cx="335309" cy="512108"/>
          </a:xfrm>
          <a:prstGeom prst="rect">
            <a:avLst/>
          </a:prstGeom>
        </p:spPr>
      </p:pic>
      <p:sp>
        <p:nvSpPr>
          <p:cNvPr id="14" name="TextBox 13">
            <a:extLst>
              <a:ext uri="{FF2B5EF4-FFF2-40B4-BE49-F238E27FC236}">
                <a16:creationId xmlns:a16="http://schemas.microsoft.com/office/drawing/2014/main" id="{B22715B9-5176-5002-9169-C45A0D471047}"/>
              </a:ext>
            </a:extLst>
          </p:cNvPr>
          <p:cNvSpPr txBox="1"/>
          <p:nvPr/>
        </p:nvSpPr>
        <p:spPr>
          <a:xfrm>
            <a:off x="821406" y="4648200"/>
            <a:ext cx="6798594"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Instruct FSW Willy Wonka to complete a Witness Statement Form (located on the FSD website) and attach to the Incident Record.</a:t>
            </a:r>
          </a:p>
        </p:txBody>
      </p:sp>
    </p:spTree>
    <p:extLst>
      <p:ext uri="{BB962C8B-B14F-4D97-AF65-F5344CB8AC3E}">
        <p14:creationId xmlns:p14="http://schemas.microsoft.com/office/powerpoint/2010/main" val="3087402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What is the FSD HR Flow Chart?</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141FA3F7-95DB-EF1B-3770-21DC676A3B51}"/>
              </a:ext>
            </a:extLst>
          </p:cNvPr>
          <p:cNvSpPr txBox="1"/>
          <p:nvPr/>
        </p:nvSpPr>
        <p:spPr>
          <a:xfrm>
            <a:off x="364432" y="833735"/>
            <a:ext cx="7103168" cy="292387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Flow Chart is a tool that was created to assist the FSM and AFSS in recommending the disciplinary action and documentation to be used for any policy and/or procedure infraction incurred by the employee.</a:t>
            </a:r>
          </a:p>
          <a:p>
            <a:endParaRPr lang="en-US" sz="2400" dirty="0">
              <a:latin typeface="Poppins" panose="00000500000000000000" pitchFamily="2" charset="0"/>
              <a:cs typeface="Poppins" panose="00000500000000000000" pitchFamily="2" charset="0"/>
            </a:endParaRPr>
          </a:p>
          <a:p>
            <a:r>
              <a:rPr lang="en-US" sz="2000" b="1" dirty="0">
                <a:latin typeface="Poppins" panose="00000500000000000000" pitchFamily="2" charset="0"/>
                <a:cs typeface="Poppins" panose="00000500000000000000" pitchFamily="2" charset="0"/>
              </a:rPr>
              <a:t>Note: </a:t>
            </a:r>
            <a:r>
              <a:rPr lang="en-US" sz="2000" dirty="0">
                <a:latin typeface="Poppins" panose="00000500000000000000" pitchFamily="2" charset="0"/>
                <a:cs typeface="Poppins" panose="00000500000000000000" pitchFamily="2" charset="0"/>
              </a:rPr>
              <a:t>The disciplinary actions listed in the flow chart are </a:t>
            </a:r>
            <a:r>
              <a:rPr lang="en-US" sz="2000" b="1" u="sng" dirty="0">
                <a:latin typeface="Poppins" panose="00000500000000000000" pitchFamily="2" charset="0"/>
                <a:cs typeface="Poppins" panose="00000500000000000000" pitchFamily="2" charset="0"/>
              </a:rPr>
              <a:t>suggested</a:t>
            </a:r>
            <a:r>
              <a:rPr lang="en-US" sz="2000" dirty="0">
                <a:latin typeface="Poppins" panose="00000500000000000000" pitchFamily="2" charset="0"/>
                <a:cs typeface="Poppins" panose="00000500000000000000" pitchFamily="2" charset="0"/>
              </a:rPr>
              <a:t> and not </a:t>
            </a:r>
            <a:r>
              <a:rPr lang="en-US" sz="2000" b="1" u="sng" dirty="0">
                <a:latin typeface="Poppins" panose="00000500000000000000" pitchFamily="2" charset="0"/>
                <a:cs typeface="Poppins" panose="00000500000000000000" pitchFamily="2" charset="0"/>
              </a:rPr>
              <a:t>absolute</a:t>
            </a:r>
            <a:r>
              <a:rPr lang="en-US" sz="2000" u="sng" dirty="0">
                <a:latin typeface="Poppins" panose="00000500000000000000" pitchFamily="2" charset="0"/>
                <a:cs typeface="Poppins" panose="00000500000000000000" pitchFamily="2" charset="0"/>
              </a:rPr>
              <a:t>.</a:t>
            </a:r>
          </a:p>
        </p:txBody>
      </p:sp>
      <p:pic>
        <p:nvPicPr>
          <p:cNvPr id="14" name="Picture 13">
            <a:extLst>
              <a:ext uri="{FF2B5EF4-FFF2-40B4-BE49-F238E27FC236}">
                <a16:creationId xmlns:a16="http://schemas.microsoft.com/office/drawing/2014/main" id="{59436744-47D3-8BA9-3464-97F4FAEF3D4A}"/>
              </a:ext>
            </a:extLst>
          </p:cNvPr>
          <p:cNvPicPr>
            <a:picLocks noChangeAspect="1"/>
          </p:cNvPicPr>
          <p:nvPr/>
        </p:nvPicPr>
        <p:blipFill>
          <a:blip r:embed="rId3"/>
          <a:stretch>
            <a:fillRect/>
          </a:stretch>
        </p:blipFill>
        <p:spPr>
          <a:xfrm>
            <a:off x="457200" y="4114800"/>
            <a:ext cx="335309" cy="518205"/>
          </a:xfrm>
          <a:prstGeom prst="rect">
            <a:avLst/>
          </a:prstGeom>
        </p:spPr>
      </p:pic>
      <p:sp>
        <p:nvSpPr>
          <p:cNvPr id="15" name="TextBox 14">
            <a:extLst>
              <a:ext uri="{FF2B5EF4-FFF2-40B4-BE49-F238E27FC236}">
                <a16:creationId xmlns:a16="http://schemas.microsoft.com/office/drawing/2014/main" id="{DF0E40F9-17D2-8498-EDF1-32AAF9D9B7C0}"/>
              </a:ext>
            </a:extLst>
          </p:cNvPr>
          <p:cNvSpPr txBox="1"/>
          <p:nvPr/>
        </p:nvSpPr>
        <p:spPr>
          <a:xfrm>
            <a:off x="838200" y="4140878"/>
            <a:ext cx="6245621"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If in doubt, contact your AFSS or HR Rep.</a:t>
            </a:r>
          </a:p>
        </p:txBody>
      </p:sp>
      <p:pic>
        <p:nvPicPr>
          <p:cNvPr id="2050" name="Picture 2" descr="HR Animated Icon | Free people Animated Icon">
            <a:extLst>
              <a:ext uri="{FF2B5EF4-FFF2-40B4-BE49-F238E27FC236}">
                <a16:creationId xmlns:a16="http://schemas.microsoft.com/office/drawing/2014/main" id="{9A9DCEEA-EFA0-4AD2-843D-872369954A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1" t="15001" r="9250" b="12499"/>
          <a:stretch/>
        </p:blipFill>
        <p:spPr bwMode="auto">
          <a:xfrm>
            <a:off x="3505201" y="5111990"/>
            <a:ext cx="3047999" cy="2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6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HR 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59436744-47D3-8BA9-3464-97F4FAEF3D4A}"/>
              </a:ext>
            </a:extLst>
          </p:cNvPr>
          <p:cNvPicPr>
            <a:picLocks noChangeAspect="1"/>
          </p:cNvPicPr>
          <p:nvPr/>
        </p:nvPicPr>
        <p:blipFill>
          <a:blip r:embed="rId3"/>
          <a:stretch>
            <a:fillRect/>
          </a:stretch>
        </p:blipFill>
        <p:spPr>
          <a:xfrm>
            <a:off x="457200" y="4114800"/>
            <a:ext cx="335309" cy="518205"/>
          </a:xfrm>
          <a:prstGeom prst="rect">
            <a:avLst/>
          </a:prstGeom>
        </p:spPr>
      </p:pic>
      <p:sp>
        <p:nvSpPr>
          <p:cNvPr id="15" name="TextBox 14">
            <a:extLst>
              <a:ext uri="{FF2B5EF4-FFF2-40B4-BE49-F238E27FC236}">
                <a16:creationId xmlns:a16="http://schemas.microsoft.com/office/drawing/2014/main" id="{DF0E40F9-17D2-8498-EDF1-32AAF9D9B7C0}"/>
              </a:ext>
            </a:extLst>
          </p:cNvPr>
          <p:cNvSpPr txBox="1"/>
          <p:nvPr/>
        </p:nvSpPr>
        <p:spPr>
          <a:xfrm>
            <a:off x="838200" y="4140878"/>
            <a:ext cx="6245621"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If in doubt, contact your AFSS or HR Rep.</a:t>
            </a:r>
          </a:p>
        </p:txBody>
      </p:sp>
      <p:pic>
        <p:nvPicPr>
          <p:cNvPr id="17" name="Picture 16">
            <a:extLst>
              <a:ext uri="{FF2B5EF4-FFF2-40B4-BE49-F238E27FC236}">
                <a16:creationId xmlns:a16="http://schemas.microsoft.com/office/drawing/2014/main" id="{0683E083-FAA3-B365-5E97-F54B3EFE41B5}"/>
              </a:ext>
            </a:extLst>
          </p:cNvPr>
          <p:cNvPicPr>
            <a:picLocks noChangeAspect="1"/>
          </p:cNvPicPr>
          <p:nvPr/>
        </p:nvPicPr>
        <p:blipFill>
          <a:blip r:embed="rId4"/>
          <a:stretch>
            <a:fillRect/>
          </a:stretch>
        </p:blipFill>
        <p:spPr>
          <a:xfrm>
            <a:off x="457200" y="1143000"/>
            <a:ext cx="8229600" cy="3688096"/>
          </a:xfrm>
          <a:prstGeom prst="rect">
            <a:avLst/>
          </a:prstGeom>
        </p:spPr>
      </p:pic>
      <p:sp>
        <p:nvSpPr>
          <p:cNvPr id="18" name="Rectangle: Rounded Corners 17">
            <a:extLst>
              <a:ext uri="{FF2B5EF4-FFF2-40B4-BE49-F238E27FC236}">
                <a16:creationId xmlns:a16="http://schemas.microsoft.com/office/drawing/2014/main" id="{90D947CF-A45D-292B-2008-CA395A995F79}"/>
              </a:ext>
            </a:extLst>
          </p:cNvPr>
          <p:cNvSpPr/>
          <p:nvPr/>
        </p:nvSpPr>
        <p:spPr>
          <a:xfrm>
            <a:off x="1523999" y="3218009"/>
            <a:ext cx="838201" cy="176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8F6063F-DC7B-5092-FC42-3780B37DD99B}"/>
              </a:ext>
            </a:extLst>
          </p:cNvPr>
          <p:cNvPicPr>
            <a:picLocks noChangeAspect="1"/>
          </p:cNvPicPr>
          <p:nvPr/>
        </p:nvPicPr>
        <p:blipFill>
          <a:blip r:embed="rId5"/>
          <a:stretch>
            <a:fillRect/>
          </a:stretch>
        </p:blipFill>
        <p:spPr>
          <a:xfrm>
            <a:off x="457200" y="5272995"/>
            <a:ext cx="335309" cy="518205"/>
          </a:xfrm>
          <a:prstGeom prst="rect">
            <a:avLst/>
          </a:prstGeom>
        </p:spPr>
      </p:pic>
      <p:sp>
        <p:nvSpPr>
          <p:cNvPr id="20" name="TextBox 19">
            <a:extLst>
              <a:ext uri="{FF2B5EF4-FFF2-40B4-BE49-F238E27FC236}">
                <a16:creationId xmlns:a16="http://schemas.microsoft.com/office/drawing/2014/main" id="{EAE16F88-FE39-C539-FD16-50FBCE1D201D}"/>
              </a:ext>
            </a:extLst>
          </p:cNvPr>
          <p:cNvSpPr txBox="1"/>
          <p:nvPr/>
        </p:nvSpPr>
        <p:spPr>
          <a:xfrm>
            <a:off x="838200" y="5309104"/>
            <a:ext cx="6781800"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Scroll down to Human Resources link on the FSD website.</a:t>
            </a:r>
          </a:p>
        </p:txBody>
      </p:sp>
    </p:spTree>
    <p:extLst>
      <p:ext uri="{BB962C8B-B14F-4D97-AF65-F5344CB8AC3E}">
        <p14:creationId xmlns:p14="http://schemas.microsoft.com/office/powerpoint/2010/main" val="261015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001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Council, Train, &amp; Document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785336"/>
            <a:ext cx="6400800" cy="738664"/>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second phase of progressive discipline is counseling, training, and documentation:</a:t>
            </a:r>
          </a:p>
        </p:txBody>
      </p:sp>
      <p:sp>
        <p:nvSpPr>
          <p:cNvPr id="19" name="Freeform 19"/>
          <p:cNvSpPr/>
          <p:nvPr/>
        </p:nvSpPr>
        <p:spPr>
          <a:xfrm rot="5400000">
            <a:off x="370156" y="2395507"/>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432447"/>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Incident Record </a:t>
            </a:r>
            <a:r>
              <a:rPr lang="en-US" sz="2000" spc="-57" dirty="0">
                <a:solidFill>
                  <a:srgbClr val="051D40"/>
                </a:solidFill>
                <a:latin typeface="Poppins"/>
                <a:ea typeface="Poppins"/>
                <a:cs typeface="Poppins"/>
                <a:sym typeface="Poppins"/>
              </a:rPr>
              <a:t>- is a training tool used to inform the employee of the correct way to perform the job.</a:t>
            </a:r>
          </a:p>
        </p:txBody>
      </p:sp>
      <p:sp>
        <p:nvSpPr>
          <p:cNvPr id="22" name="Freeform 22"/>
          <p:cNvSpPr/>
          <p:nvPr/>
        </p:nvSpPr>
        <p:spPr>
          <a:xfrm rot="5400000">
            <a:off x="370156" y="3233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270647"/>
            <a:ext cx="6629400" cy="923330"/>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Conference Memo </a:t>
            </a:r>
            <a:r>
              <a:rPr lang="en-US" sz="2000" spc="-57" dirty="0">
                <a:solidFill>
                  <a:srgbClr val="051D40"/>
                </a:solidFill>
                <a:latin typeface="Poppins"/>
                <a:ea typeface="Poppins"/>
                <a:cs typeface="Poppins"/>
                <a:sym typeface="Poppins"/>
              </a:rPr>
              <a:t>- identifies that the employee knows or should know a process, helps and/or further training, and states consequences if not followed.</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22">
            <a:extLst>
              <a:ext uri="{FF2B5EF4-FFF2-40B4-BE49-F238E27FC236}">
                <a16:creationId xmlns:a16="http://schemas.microsoft.com/office/drawing/2014/main" id="{065F77E0-6F58-6324-C6E8-B6FA13C82CFC}"/>
              </a:ext>
            </a:extLst>
          </p:cNvPr>
          <p:cNvSpPr/>
          <p:nvPr/>
        </p:nvSpPr>
        <p:spPr>
          <a:xfrm rot="5400000">
            <a:off x="370156" y="4376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79FB1422-8898-AAF9-65F6-F419344EBCCB}"/>
              </a:ext>
            </a:extLst>
          </p:cNvPr>
          <p:cNvSpPr txBox="1"/>
          <p:nvPr/>
        </p:nvSpPr>
        <p:spPr>
          <a:xfrm>
            <a:off x="914400" y="4410670"/>
            <a:ext cx="6629400" cy="1231106"/>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Letter of Reprimand </a:t>
            </a:r>
            <a:r>
              <a:rPr lang="en-US" sz="2000" spc="-57" dirty="0">
                <a:solidFill>
                  <a:srgbClr val="051D40"/>
                </a:solidFill>
                <a:latin typeface="Poppins"/>
                <a:ea typeface="Poppins"/>
                <a:cs typeface="Poppins"/>
                <a:sym typeface="Poppins"/>
              </a:rPr>
              <a:t>– informs employee of behavior/performance that needs immediate correction, offers assistance and training, and states consequences if the actions are repeated.</a:t>
            </a:r>
          </a:p>
        </p:txBody>
      </p:sp>
      <p:sp>
        <p:nvSpPr>
          <p:cNvPr id="16" name="Freeform 22">
            <a:extLst>
              <a:ext uri="{FF2B5EF4-FFF2-40B4-BE49-F238E27FC236}">
                <a16:creationId xmlns:a16="http://schemas.microsoft.com/office/drawing/2014/main" id="{0C4725C0-425C-7701-C173-C33DFF948AAA}"/>
              </a:ext>
            </a:extLst>
          </p:cNvPr>
          <p:cNvSpPr/>
          <p:nvPr/>
        </p:nvSpPr>
        <p:spPr>
          <a:xfrm rot="5400000">
            <a:off x="370156" y="58245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23">
            <a:extLst>
              <a:ext uri="{FF2B5EF4-FFF2-40B4-BE49-F238E27FC236}">
                <a16:creationId xmlns:a16="http://schemas.microsoft.com/office/drawing/2014/main" id="{5A68277B-4FDE-D8AB-2FE7-AD85C383C102}"/>
              </a:ext>
            </a:extLst>
          </p:cNvPr>
          <p:cNvSpPr txBox="1"/>
          <p:nvPr/>
        </p:nvSpPr>
        <p:spPr>
          <a:xfrm>
            <a:off x="914400" y="5855494"/>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Notice of Unsatisfactory Service (NOUS) </a:t>
            </a:r>
            <a:r>
              <a:rPr lang="en-US" sz="2000" spc="-57" dirty="0">
                <a:solidFill>
                  <a:srgbClr val="051D40"/>
                </a:solidFill>
                <a:latin typeface="Poppins"/>
                <a:ea typeface="Poppins"/>
                <a:cs typeface="Poppins"/>
                <a:sym typeface="Poppins"/>
              </a:rPr>
              <a:t>– no action (written warning).</a:t>
            </a:r>
          </a:p>
        </p:txBody>
      </p:sp>
    </p:spTree>
    <p:extLst>
      <p:ext uri="{BB962C8B-B14F-4D97-AF65-F5344CB8AC3E}">
        <p14:creationId xmlns:p14="http://schemas.microsoft.com/office/powerpoint/2010/main" val="380333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HR 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9" name="Picture 18">
            <a:extLst>
              <a:ext uri="{FF2B5EF4-FFF2-40B4-BE49-F238E27FC236}">
                <a16:creationId xmlns:a16="http://schemas.microsoft.com/office/drawing/2014/main" id="{B8F6063F-DC7B-5092-FC42-3780B37DD99B}"/>
              </a:ext>
            </a:extLst>
          </p:cNvPr>
          <p:cNvPicPr>
            <a:picLocks noChangeAspect="1"/>
          </p:cNvPicPr>
          <p:nvPr/>
        </p:nvPicPr>
        <p:blipFill>
          <a:blip r:embed="rId3"/>
          <a:stretch>
            <a:fillRect/>
          </a:stretch>
        </p:blipFill>
        <p:spPr>
          <a:xfrm>
            <a:off x="457200" y="5334000"/>
            <a:ext cx="335309" cy="518205"/>
          </a:xfrm>
          <a:prstGeom prst="rect">
            <a:avLst/>
          </a:prstGeom>
        </p:spPr>
      </p:pic>
      <p:sp>
        <p:nvSpPr>
          <p:cNvPr id="20" name="TextBox 19">
            <a:extLst>
              <a:ext uri="{FF2B5EF4-FFF2-40B4-BE49-F238E27FC236}">
                <a16:creationId xmlns:a16="http://schemas.microsoft.com/office/drawing/2014/main" id="{EAE16F88-FE39-C539-FD16-50FBCE1D201D}"/>
              </a:ext>
            </a:extLst>
          </p:cNvPr>
          <p:cNvSpPr txBox="1"/>
          <p:nvPr/>
        </p:nvSpPr>
        <p:spPr>
          <a:xfrm>
            <a:off x="838200" y="5329535"/>
            <a:ext cx="6781800"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Go to Discipline section on the HR page.</a:t>
            </a:r>
          </a:p>
        </p:txBody>
      </p:sp>
      <p:pic>
        <p:nvPicPr>
          <p:cNvPr id="11" name="Picture 10">
            <a:extLst>
              <a:ext uri="{FF2B5EF4-FFF2-40B4-BE49-F238E27FC236}">
                <a16:creationId xmlns:a16="http://schemas.microsoft.com/office/drawing/2014/main" id="{7095ABFB-7EC6-B8A8-2587-DF48E84B3987}"/>
              </a:ext>
            </a:extLst>
          </p:cNvPr>
          <p:cNvPicPr>
            <a:picLocks noChangeAspect="1"/>
          </p:cNvPicPr>
          <p:nvPr/>
        </p:nvPicPr>
        <p:blipFill>
          <a:blip r:embed="rId4"/>
          <a:stretch>
            <a:fillRect/>
          </a:stretch>
        </p:blipFill>
        <p:spPr>
          <a:xfrm>
            <a:off x="457200" y="1143000"/>
            <a:ext cx="8229600" cy="3703320"/>
          </a:xfrm>
          <a:prstGeom prst="rect">
            <a:avLst/>
          </a:prstGeom>
        </p:spPr>
      </p:pic>
      <p:sp>
        <p:nvSpPr>
          <p:cNvPr id="16" name="Rectangle: Rounded Corners 15">
            <a:extLst>
              <a:ext uri="{FF2B5EF4-FFF2-40B4-BE49-F238E27FC236}">
                <a16:creationId xmlns:a16="http://schemas.microsoft.com/office/drawing/2014/main" id="{5959B1FF-4D9E-56B2-36CC-6F60DAD5608A}"/>
              </a:ext>
            </a:extLst>
          </p:cNvPr>
          <p:cNvSpPr/>
          <p:nvPr/>
        </p:nvSpPr>
        <p:spPr>
          <a:xfrm>
            <a:off x="2971800" y="2872740"/>
            <a:ext cx="781483" cy="2514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94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Locating the HR 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9" name="Picture 18">
            <a:extLst>
              <a:ext uri="{FF2B5EF4-FFF2-40B4-BE49-F238E27FC236}">
                <a16:creationId xmlns:a16="http://schemas.microsoft.com/office/drawing/2014/main" id="{B8F6063F-DC7B-5092-FC42-3780B37DD99B}"/>
              </a:ext>
            </a:extLst>
          </p:cNvPr>
          <p:cNvPicPr>
            <a:picLocks noChangeAspect="1"/>
          </p:cNvPicPr>
          <p:nvPr/>
        </p:nvPicPr>
        <p:blipFill>
          <a:blip r:embed="rId3"/>
          <a:stretch>
            <a:fillRect/>
          </a:stretch>
        </p:blipFill>
        <p:spPr>
          <a:xfrm>
            <a:off x="457200" y="5272995"/>
            <a:ext cx="335309" cy="518205"/>
          </a:xfrm>
          <a:prstGeom prst="rect">
            <a:avLst/>
          </a:prstGeom>
        </p:spPr>
      </p:pic>
      <p:sp>
        <p:nvSpPr>
          <p:cNvPr id="20" name="TextBox 19">
            <a:extLst>
              <a:ext uri="{FF2B5EF4-FFF2-40B4-BE49-F238E27FC236}">
                <a16:creationId xmlns:a16="http://schemas.microsoft.com/office/drawing/2014/main" id="{EAE16F88-FE39-C539-FD16-50FBCE1D201D}"/>
              </a:ext>
            </a:extLst>
          </p:cNvPr>
          <p:cNvSpPr txBox="1"/>
          <p:nvPr/>
        </p:nvSpPr>
        <p:spPr>
          <a:xfrm>
            <a:off x="838200" y="5329535"/>
            <a:ext cx="6781800"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Under the Policies and Procedures section is the Progressive Discipline Flow Chart link consisting of 6 pages.</a:t>
            </a:r>
          </a:p>
        </p:txBody>
      </p:sp>
      <p:pic>
        <p:nvPicPr>
          <p:cNvPr id="14" name="Picture 13">
            <a:extLst>
              <a:ext uri="{FF2B5EF4-FFF2-40B4-BE49-F238E27FC236}">
                <a16:creationId xmlns:a16="http://schemas.microsoft.com/office/drawing/2014/main" id="{0C0A3F88-AC85-109A-615E-FF76CD72974D}"/>
              </a:ext>
            </a:extLst>
          </p:cNvPr>
          <p:cNvPicPr>
            <a:picLocks noChangeAspect="1"/>
          </p:cNvPicPr>
          <p:nvPr/>
        </p:nvPicPr>
        <p:blipFill>
          <a:blip r:embed="rId4"/>
          <a:stretch>
            <a:fillRect/>
          </a:stretch>
        </p:blipFill>
        <p:spPr>
          <a:xfrm>
            <a:off x="465316" y="1143000"/>
            <a:ext cx="8297684" cy="3733958"/>
          </a:xfrm>
          <a:prstGeom prst="rect">
            <a:avLst/>
          </a:prstGeom>
        </p:spPr>
      </p:pic>
      <p:sp>
        <p:nvSpPr>
          <p:cNvPr id="15" name="Rectangle: Rounded Corners 14">
            <a:extLst>
              <a:ext uri="{FF2B5EF4-FFF2-40B4-BE49-F238E27FC236}">
                <a16:creationId xmlns:a16="http://schemas.microsoft.com/office/drawing/2014/main" id="{AFB3BBA0-7E31-8040-F71A-9820EC2B2F8B}"/>
              </a:ext>
            </a:extLst>
          </p:cNvPr>
          <p:cNvSpPr/>
          <p:nvPr/>
        </p:nvSpPr>
        <p:spPr>
          <a:xfrm>
            <a:off x="3048000" y="2971800"/>
            <a:ext cx="1520608" cy="2286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578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 </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A989E0C8-887C-9AFD-7382-C74B7D9181DF}"/>
              </a:ext>
            </a:extLst>
          </p:cNvPr>
          <p:cNvPicPr>
            <a:picLocks noChangeAspect="1"/>
          </p:cNvPicPr>
          <p:nvPr/>
        </p:nvPicPr>
        <p:blipFill>
          <a:blip r:embed="rId3"/>
          <a:stretch>
            <a:fillRect/>
          </a:stretch>
        </p:blipFill>
        <p:spPr>
          <a:xfrm>
            <a:off x="483224" y="1752600"/>
            <a:ext cx="7289176" cy="5617212"/>
          </a:xfrm>
          <a:prstGeom prst="rect">
            <a:avLst/>
          </a:prstGeom>
          <a:ln>
            <a:solidFill>
              <a:schemeClr val="tx1"/>
            </a:solidFill>
          </a:ln>
        </p:spPr>
      </p:pic>
    </p:spTree>
    <p:extLst>
      <p:ext uri="{BB962C8B-B14F-4D97-AF65-F5344CB8AC3E}">
        <p14:creationId xmlns:p14="http://schemas.microsoft.com/office/powerpoint/2010/main" val="2277800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C1642750-55D1-722E-5D50-55656B70FF2E}"/>
              </a:ext>
            </a:extLst>
          </p:cNvPr>
          <p:cNvPicPr>
            <a:picLocks noChangeAspect="1"/>
          </p:cNvPicPr>
          <p:nvPr/>
        </p:nvPicPr>
        <p:blipFill>
          <a:blip r:embed="rId3"/>
          <a:stretch>
            <a:fillRect/>
          </a:stretch>
        </p:blipFill>
        <p:spPr>
          <a:xfrm>
            <a:off x="457201" y="1752600"/>
            <a:ext cx="7315199" cy="5656693"/>
          </a:xfrm>
          <a:prstGeom prst="rect">
            <a:avLst/>
          </a:prstGeom>
          <a:ln>
            <a:solidFill>
              <a:schemeClr val="tx1"/>
            </a:solidFill>
          </a:ln>
        </p:spPr>
      </p:pic>
    </p:spTree>
    <p:extLst>
      <p:ext uri="{BB962C8B-B14F-4D97-AF65-F5344CB8AC3E}">
        <p14:creationId xmlns:p14="http://schemas.microsoft.com/office/powerpoint/2010/main" val="406130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9190DA6D-3F5B-8203-78C4-E7051A7DAC2B}"/>
              </a:ext>
            </a:extLst>
          </p:cNvPr>
          <p:cNvPicPr>
            <a:picLocks noChangeAspect="1"/>
          </p:cNvPicPr>
          <p:nvPr/>
        </p:nvPicPr>
        <p:blipFill>
          <a:blip r:embed="rId3"/>
          <a:stretch>
            <a:fillRect/>
          </a:stretch>
        </p:blipFill>
        <p:spPr>
          <a:xfrm>
            <a:off x="450912" y="1766936"/>
            <a:ext cx="7345373" cy="5700664"/>
          </a:xfrm>
          <a:prstGeom prst="rect">
            <a:avLst/>
          </a:prstGeom>
          <a:ln>
            <a:solidFill>
              <a:schemeClr val="tx1"/>
            </a:solidFill>
          </a:ln>
        </p:spPr>
      </p:pic>
    </p:spTree>
    <p:extLst>
      <p:ext uri="{BB962C8B-B14F-4D97-AF65-F5344CB8AC3E}">
        <p14:creationId xmlns:p14="http://schemas.microsoft.com/office/powerpoint/2010/main" val="2864327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36EAD005-620C-8372-1330-68684AA5858C}"/>
              </a:ext>
            </a:extLst>
          </p:cNvPr>
          <p:cNvPicPr>
            <a:picLocks noChangeAspect="1"/>
          </p:cNvPicPr>
          <p:nvPr/>
        </p:nvPicPr>
        <p:blipFill>
          <a:blip r:embed="rId3"/>
          <a:stretch>
            <a:fillRect/>
          </a:stretch>
        </p:blipFill>
        <p:spPr>
          <a:xfrm>
            <a:off x="457200" y="1752600"/>
            <a:ext cx="7298140" cy="5629783"/>
          </a:xfrm>
          <a:prstGeom prst="rect">
            <a:avLst/>
          </a:prstGeom>
          <a:ln>
            <a:solidFill>
              <a:schemeClr val="tx1"/>
            </a:solidFill>
          </a:ln>
        </p:spPr>
      </p:pic>
    </p:spTree>
    <p:extLst>
      <p:ext uri="{BB962C8B-B14F-4D97-AF65-F5344CB8AC3E}">
        <p14:creationId xmlns:p14="http://schemas.microsoft.com/office/powerpoint/2010/main" val="302516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919B138A-8668-4459-1704-0229B7868F3B}"/>
              </a:ext>
            </a:extLst>
          </p:cNvPr>
          <p:cNvPicPr>
            <a:picLocks noChangeAspect="1"/>
          </p:cNvPicPr>
          <p:nvPr/>
        </p:nvPicPr>
        <p:blipFill>
          <a:blip r:embed="rId3"/>
          <a:stretch>
            <a:fillRect/>
          </a:stretch>
        </p:blipFill>
        <p:spPr>
          <a:xfrm>
            <a:off x="457200" y="1752600"/>
            <a:ext cx="7277586" cy="5596442"/>
          </a:xfrm>
          <a:prstGeom prst="rect">
            <a:avLst/>
          </a:prstGeom>
          <a:ln>
            <a:solidFill>
              <a:schemeClr val="tx1"/>
            </a:solidFill>
          </a:ln>
        </p:spPr>
      </p:pic>
    </p:spTree>
    <p:extLst>
      <p:ext uri="{BB962C8B-B14F-4D97-AF65-F5344CB8AC3E}">
        <p14:creationId xmlns:p14="http://schemas.microsoft.com/office/powerpoint/2010/main" val="2891866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3">
            <a:extLst>
              <a:ext uri="{FF2B5EF4-FFF2-40B4-BE49-F238E27FC236}">
                <a16:creationId xmlns:a16="http://schemas.microsoft.com/office/drawing/2014/main" id="{3C4864A4-CF95-E5D9-847A-D0CC78F5E2CB}"/>
              </a:ext>
            </a:extLst>
          </p:cNvPr>
          <p:cNvPicPr>
            <a:picLocks noChangeAspect="1"/>
          </p:cNvPicPr>
          <p:nvPr/>
        </p:nvPicPr>
        <p:blipFill>
          <a:blip r:embed="rId3"/>
          <a:stretch>
            <a:fillRect/>
          </a:stretch>
        </p:blipFill>
        <p:spPr>
          <a:xfrm>
            <a:off x="457199" y="1752600"/>
            <a:ext cx="7351217" cy="5686931"/>
          </a:xfrm>
          <a:prstGeom prst="rect">
            <a:avLst/>
          </a:prstGeom>
          <a:ln>
            <a:solidFill>
              <a:schemeClr val="tx1"/>
            </a:solidFill>
          </a:ln>
        </p:spPr>
      </p:pic>
    </p:spTree>
    <p:extLst>
      <p:ext uri="{BB962C8B-B14F-4D97-AF65-F5344CB8AC3E}">
        <p14:creationId xmlns:p14="http://schemas.microsoft.com/office/powerpoint/2010/main" val="3093173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 </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0">
            <a:extLst>
              <a:ext uri="{FF2B5EF4-FFF2-40B4-BE49-F238E27FC236}">
                <a16:creationId xmlns:a16="http://schemas.microsoft.com/office/drawing/2014/main" id="{A989E0C8-887C-9AFD-7382-C74B7D9181DF}"/>
              </a:ext>
            </a:extLst>
          </p:cNvPr>
          <p:cNvPicPr>
            <a:picLocks noChangeAspect="1"/>
          </p:cNvPicPr>
          <p:nvPr/>
        </p:nvPicPr>
        <p:blipFill>
          <a:blip r:embed="rId3"/>
          <a:srcRect b="78295"/>
          <a:stretch/>
        </p:blipFill>
        <p:spPr>
          <a:xfrm>
            <a:off x="483224" y="1752600"/>
            <a:ext cx="7289176" cy="1219200"/>
          </a:xfrm>
          <a:prstGeom prst="rect">
            <a:avLst/>
          </a:prstGeom>
          <a:ln>
            <a:solidFill>
              <a:schemeClr val="tx1"/>
            </a:solidFill>
          </a:ln>
        </p:spPr>
      </p:pic>
      <p:pic>
        <p:nvPicPr>
          <p:cNvPr id="2" name="Picture 1">
            <a:extLst>
              <a:ext uri="{FF2B5EF4-FFF2-40B4-BE49-F238E27FC236}">
                <a16:creationId xmlns:a16="http://schemas.microsoft.com/office/drawing/2014/main" id="{D24CB708-C729-258E-B5E4-8E757BE3E2AE}"/>
              </a:ext>
            </a:extLst>
          </p:cNvPr>
          <p:cNvPicPr>
            <a:picLocks noChangeAspect="1"/>
          </p:cNvPicPr>
          <p:nvPr/>
        </p:nvPicPr>
        <p:blipFill>
          <a:blip r:embed="rId4"/>
          <a:stretch>
            <a:fillRect/>
          </a:stretch>
        </p:blipFill>
        <p:spPr>
          <a:xfrm>
            <a:off x="457200" y="3291795"/>
            <a:ext cx="335309" cy="518205"/>
          </a:xfrm>
          <a:prstGeom prst="rect">
            <a:avLst/>
          </a:prstGeom>
        </p:spPr>
      </p:pic>
      <p:sp>
        <p:nvSpPr>
          <p:cNvPr id="14" name="TextBox 13">
            <a:extLst>
              <a:ext uri="{FF2B5EF4-FFF2-40B4-BE49-F238E27FC236}">
                <a16:creationId xmlns:a16="http://schemas.microsoft.com/office/drawing/2014/main" id="{FEAF24E8-32A0-1F5C-1C00-2221BA3C3BD4}"/>
              </a:ext>
            </a:extLst>
          </p:cNvPr>
          <p:cNvSpPr txBox="1"/>
          <p:nvPr/>
        </p:nvSpPr>
        <p:spPr>
          <a:xfrm>
            <a:off x="832106" y="3352800"/>
            <a:ext cx="6635494" cy="255454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Headers of the Progressive Flow Chart are:</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Cause/Reason for Action (Responsible Party)</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Incident Record and/or Training Log (FSM/AFSS)</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Conference Memo (FSM/AFSS)</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Letter of Reprimand (FSM/AFSS/HR Rep)</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NOUS No Action (AFSS/HR Rep)</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NOUS &amp; Disciplinary Action (HR Rep)</a:t>
            </a:r>
          </a:p>
        </p:txBody>
      </p:sp>
    </p:spTree>
    <p:extLst>
      <p:ext uri="{BB962C8B-B14F-4D97-AF65-F5344CB8AC3E}">
        <p14:creationId xmlns:p14="http://schemas.microsoft.com/office/powerpoint/2010/main" val="16469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Progressive Discipline</a:t>
            </a:r>
          </a:p>
          <a:p>
            <a:pPr>
              <a:spcBef>
                <a:spcPct val="0"/>
              </a:spcBef>
            </a:pPr>
            <a:r>
              <a:rPr lang="en-US" sz="4400" dirty="0">
                <a:solidFill>
                  <a:srgbClr val="051D40"/>
                </a:solidFill>
                <a:latin typeface="Open Sans Extra Bold"/>
                <a:ea typeface="Open Sans Extra Bold"/>
                <a:cs typeface="Open Sans Extra Bold"/>
                <a:sym typeface="Open Sans Extra Bold"/>
              </a:rPr>
              <a:t>Flow Chart </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346802" y="2175808"/>
            <a:ext cx="7196998" cy="1938992"/>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Flow Chart is comprised of the causes or reasons for discipline from the Personnel Commission Rules 902A (1-23). We are going to explore the regularly violated causes seen in Food Services.</a:t>
            </a:r>
          </a:p>
        </p:txBody>
      </p:sp>
      <p:pic>
        <p:nvPicPr>
          <p:cNvPr id="16" name="Picture 15">
            <a:extLst>
              <a:ext uri="{FF2B5EF4-FFF2-40B4-BE49-F238E27FC236}">
                <a16:creationId xmlns:a16="http://schemas.microsoft.com/office/drawing/2014/main" id="{BB65B5BD-A10C-F08E-5DDB-24004D23405D}"/>
              </a:ext>
            </a:extLst>
          </p:cNvPr>
          <p:cNvPicPr>
            <a:picLocks noChangeAspect="1"/>
          </p:cNvPicPr>
          <p:nvPr/>
        </p:nvPicPr>
        <p:blipFill>
          <a:blip r:embed="rId3"/>
          <a:stretch>
            <a:fillRect/>
          </a:stretch>
        </p:blipFill>
        <p:spPr>
          <a:xfrm>
            <a:off x="2968573" y="5227159"/>
            <a:ext cx="4121253" cy="1859441"/>
          </a:xfrm>
          <a:prstGeom prst="rect">
            <a:avLst/>
          </a:prstGeom>
        </p:spPr>
      </p:pic>
    </p:spTree>
    <p:extLst>
      <p:ext uri="{BB962C8B-B14F-4D97-AF65-F5344CB8AC3E}">
        <p14:creationId xmlns:p14="http://schemas.microsoft.com/office/powerpoint/2010/main" val="1733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16"/>
                                        </p:tgtEl>
                                      </p:cBhvr>
                                    </p:animEffect>
                                    <p:animScale>
                                      <p:cBhvr>
                                        <p:cTn id="7" dur="100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73152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Paddle Activity #1</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69342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What is the training tool used to inform the employee of the correct way to perform the job?</a:t>
            </a:r>
          </a:p>
        </p:txBody>
      </p:sp>
      <p:sp>
        <p:nvSpPr>
          <p:cNvPr id="23" name="TextBox 23"/>
          <p:cNvSpPr txBox="1"/>
          <p:nvPr/>
        </p:nvSpPr>
        <p:spPr>
          <a:xfrm>
            <a:off x="457200" y="266402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Select the correct answer:</a:t>
            </a:r>
          </a:p>
        </p:txBody>
      </p:sp>
      <p:grpSp>
        <p:nvGrpSpPr>
          <p:cNvPr id="2" name="Group 1">
            <a:extLst>
              <a:ext uri="{FF2B5EF4-FFF2-40B4-BE49-F238E27FC236}">
                <a16:creationId xmlns:a16="http://schemas.microsoft.com/office/drawing/2014/main" id="{6960D8DD-D957-8312-68F3-8EB67EBC35F2}"/>
              </a:ext>
            </a:extLst>
          </p:cNvPr>
          <p:cNvGrpSpPr/>
          <p:nvPr/>
        </p:nvGrpSpPr>
        <p:grpSpPr>
          <a:xfrm>
            <a:off x="495300" y="3742679"/>
            <a:ext cx="2705100" cy="1469265"/>
            <a:chOff x="495300" y="3742679"/>
            <a:chExt cx="2705100" cy="1469265"/>
          </a:xfrm>
        </p:grpSpPr>
        <p:sp>
          <p:nvSpPr>
            <p:cNvPr id="4" name="Rectangle: Rounded Corners 3">
              <a:extLst>
                <a:ext uri="{FF2B5EF4-FFF2-40B4-BE49-F238E27FC236}">
                  <a16:creationId xmlns:a16="http://schemas.microsoft.com/office/drawing/2014/main" id="{4891BB23-6539-530B-EA9B-62E5BF2DCA47}"/>
                </a:ext>
              </a:extLst>
            </p:cNvPr>
            <p:cNvSpPr/>
            <p:nvPr/>
          </p:nvSpPr>
          <p:spPr>
            <a:xfrm>
              <a:off x="495300" y="3742679"/>
              <a:ext cx="2705100" cy="1469265"/>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4348F0-B0C6-2A7D-431A-8415081F2FB2}"/>
                </a:ext>
              </a:extLst>
            </p:cNvPr>
            <p:cNvSpPr txBox="1"/>
            <p:nvPr/>
          </p:nvSpPr>
          <p:spPr>
            <a:xfrm>
              <a:off x="495300" y="3962400"/>
              <a:ext cx="2705100" cy="1077218"/>
            </a:xfrm>
            <a:prstGeom prst="rect">
              <a:avLst/>
            </a:prstGeom>
            <a:noFill/>
          </p:spPr>
          <p:txBody>
            <a:bodyPr wrap="square" rtlCol="0">
              <a:spAutoFit/>
            </a:bodyPr>
            <a:lstStyle/>
            <a:p>
              <a:pPr algn="ctr"/>
              <a:r>
                <a:rPr lang="en-US" sz="3200" b="1" dirty="0">
                  <a:solidFill>
                    <a:schemeClr val="bg1"/>
                  </a:solidFill>
                  <a:latin typeface="Poppins" panose="00000500000000000000" pitchFamily="2" charset="0"/>
                  <a:cs typeface="Poppins" panose="00000500000000000000" pitchFamily="2" charset="0"/>
                </a:rPr>
                <a:t>Incident Record</a:t>
              </a:r>
            </a:p>
          </p:txBody>
        </p:sp>
      </p:grpSp>
      <p:grpSp>
        <p:nvGrpSpPr>
          <p:cNvPr id="3" name="Group 2">
            <a:extLst>
              <a:ext uri="{FF2B5EF4-FFF2-40B4-BE49-F238E27FC236}">
                <a16:creationId xmlns:a16="http://schemas.microsoft.com/office/drawing/2014/main" id="{0FB7330E-187C-83B2-7086-F7D063C1C501}"/>
              </a:ext>
            </a:extLst>
          </p:cNvPr>
          <p:cNvGrpSpPr/>
          <p:nvPr/>
        </p:nvGrpSpPr>
        <p:grpSpPr>
          <a:xfrm>
            <a:off x="3957881" y="3742678"/>
            <a:ext cx="2705100" cy="1469265"/>
            <a:chOff x="3957881" y="3742678"/>
            <a:chExt cx="2705100" cy="1469265"/>
          </a:xfrm>
        </p:grpSpPr>
        <p:sp>
          <p:nvSpPr>
            <p:cNvPr id="9" name="Rectangle: Rounded Corners 8">
              <a:extLst>
                <a:ext uri="{FF2B5EF4-FFF2-40B4-BE49-F238E27FC236}">
                  <a16:creationId xmlns:a16="http://schemas.microsoft.com/office/drawing/2014/main" id="{4B5EC1A8-C447-5B2F-E464-C9F267962DB2}"/>
                </a:ext>
              </a:extLst>
            </p:cNvPr>
            <p:cNvSpPr/>
            <p:nvPr/>
          </p:nvSpPr>
          <p:spPr>
            <a:xfrm>
              <a:off x="3957881" y="3742678"/>
              <a:ext cx="2705100" cy="1469265"/>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33F935-5EC4-C0F5-397E-4B5471FC4BD3}"/>
                </a:ext>
              </a:extLst>
            </p:cNvPr>
            <p:cNvSpPr txBox="1"/>
            <p:nvPr/>
          </p:nvSpPr>
          <p:spPr>
            <a:xfrm>
              <a:off x="3957881" y="3962400"/>
              <a:ext cx="2705100" cy="1077218"/>
            </a:xfrm>
            <a:prstGeom prst="rect">
              <a:avLst/>
            </a:prstGeom>
            <a:noFill/>
          </p:spPr>
          <p:txBody>
            <a:bodyPr wrap="square" rtlCol="0">
              <a:spAutoFit/>
            </a:bodyPr>
            <a:lstStyle/>
            <a:p>
              <a:pPr algn="ctr"/>
              <a:r>
                <a:rPr lang="en-US" sz="3200" b="1" dirty="0">
                  <a:solidFill>
                    <a:schemeClr val="bg1"/>
                  </a:solidFill>
                  <a:latin typeface="Poppins" panose="00000500000000000000" pitchFamily="2" charset="0"/>
                  <a:cs typeface="Poppins" panose="00000500000000000000" pitchFamily="2" charset="0"/>
                </a:rPr>
                <a:t>Conference Memo</a:t>
              </a:r>
            </a:p>
          </p:txBody>
        </p:sp>
      </p:grpSp>
      <p:grpSp>
        <p:nvGrpSpPr>
          <p:cNvPr id="13" name="Group 6">
            <a:extLst>
              <a:ext uri="{FF2B5EF4-FFF2-40B4-BE49-F238E27FC236}">
                <a16:creationId xmlns:a16="http://schemas.microsoft.com/office/drawing/2014/main" id="{CF68E130-9E41-1892-2315-09B21D82841C}"/>
              </a:ext>
            </a:extLst>
          </p:cNvPr>
          <p:cNvGrpSpPr/>
          <p:nvPr/>
        </p:nvGrpSpPr>
        <p:grpSpPr>
          <a:xfrm>
            <a:off x="9142269" y="7161069"/>
            <a:ext cx="3735531" cy="3735531"/>
            <a:chOff x="0" y="0"/>
            <a:chExt cx="812800" cy="812800"/>
          </a:xfrm>
        </p:grpSpPr>
        <p:sp>
          <p:nvSpPr>
            <p:cNvPr id="14" name="Freeform 7">
              <a:extLst>
                <a:ext uri="{FF2B5EF4-FFF2-40B4-BE49-F238E27FC236}">
                  <a16:creationId xmlns:a16="http://schemas.microsoft.com/office/drawing/2014/main" id="{B868EE49-E456-006C-F844-E2C8C9F9DB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5" name="TextBox 8">
              <a:extLst>
                <a:ext uri="{FF2B5EF4-FFF2-40B4-BE49-F238E27FC236}">
                  <a16:creationId xmlns:a16="http://schemas.microsoft.com/office/drawing/2014/main" id="{8817085C-DAED-4F04-B828-BB7326C4AD0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6">
            <a:extLst>
              <a:ext uri="{FF2B5EF4-FFF2-40B4-BE49-F238E27FC236}">
                <a16:creationId xmlns:a16="http://schemas.microsoft.com/office/drawing/2014/main" id="{4AB433CA-924C-C461-6EFD-EEA393F7F320}"/>
              </a:ext>
            </a:extLst>
          </p:cNvPr>
          <p:cNvGrpSpPr/>
          <p:nvPr/>
        </p:nvGrpSpPr>
        <p:grpSpPr>
          <a:xfrm>
            <a:off x="-2286000" y="6322869"/>
            <a:ext cx="3735531" cy="3735531"/>
            <a:chOff x="0" y="0"/>
            <a:chExt cx="812800" cy="812800"/>
          </a:xfrm>
        </p:grpSpPr>
        <p:sp>
          <p:nvSpPr>
            <p:cNvPr id="17" name="Freeform 7">
              <a:extLst>
                <a:ext uri="{FF2B5EF4-FFF2-40B4-BE49-F238E27FC236}">
                  <a16:creationId xmlns:a16="http://schemas.microsoft.com/office/drawing/2014/main" id="{75D4D357-BF21-6E26-93C6-260A3B0A57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8" name="TextBox 8">
              <a:extLst>
                <a:ext uri="{FF2B5EF4-FFF2-40B4-BE49-F238E27FC236}">
                  <a16:creationId xmlns:a16="http://schemas.microsoft.com/office/drawing/2014/main" id="{43CA2666-510A-A1D7-E848-8630B271AF3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9" name="Jeopardy Theme">
            <a:hlinkClick r:id="" action="ppaction://media"/>
            <a:extLst>
              <a:ext uri="{FF2B5EF4-FFF2-40B4-BE49-F238E27FC236}">
                <a16:creationId xmlns:a16="http://schemas.microsoft.com/office/drawing/2014/main" id="{F31DA480-C2A1-F69C-51AE-E6D980903490}"/>
              </a:ext>
            </a:extLst>
          </p:cNvPr>
          <p:cNvPicPr>
            <a:picLocks noChangeAspect="1"/>
          </p:cNvPicPr>
          <p:nvPr>
            <a:audioFile r:link="rId2"/>
            <p:extLst>
              <p:ext uri="{DAA4B4D4-6D71-4841-9C94-3DE7FCFB9230}">
                <p14:media xmlns:p14="http://schemas.microsoft.com/office/powerpoint/2010/main" r:embed="rId1">
                  <p14:fade in="250" out="500"/>
                </p14:media>
              </p:ext>
            </p:extLst>
          </p:nvPr>
        </p:nvPicPr>
        <p:blipFill>
          <a:blip r:embed="rId5"/>
          <a:stretch>
            <a:fillRect/>
          </a:stretch>
        </p:blipFill>
        <p:spPr>
          <a:xfrm>
            <a:off x="-1828800" y="1458833"/>
            <a:ext cx="487363" cy="487363"/>
          </a:xfrm>
          <a:prstGeom prst="rect">
            <a:avLst/>
          </a:prstGeom>
        </p:spPr>
      </p:pic>
    </p:spTree>
    <p:extLst>
      <p:ext uri="{BB962C8B-B14F-4D97-AF65-F5344CB8AC3E}">
        <p14:creationId xmlns:p14="http://schemas.microsoft.com/office/powerpoint/2010/main" val="173168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3"/>
                                        </p:tgtEl>
                                      </p:cBhvr>
                                    </p:animEffect>
                                    <p:anim calcmode="lin" valueType="num">
                                      <p:cBhvr>
                                        <p:cTn id="11"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8" dur="26">
                                          <p:stCondLst>
                                            <p:cond delay="620"/>
                                          </p:stCondLst>
                                        </p:cTn>
                                        <p:tgtEl>
                                          <p:spTgt spid="3"/>
                                        </p:tgtEl>
                                      </p:cBhvr>
                                      <p:to x="100000" y="60000"/>
                                    </p:animScale>
                                    <p:animScale>
                                      <p:cBhvr>
                                        <p:cTn id="19" dur="166" decel="50000">
                                          <p:stCondLst>
                                            <p:cond delay="64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set>
                                      <p:cBhvr>
                                        <p:cTn id="2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Insubordination?</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(3) defines Insubordination or Willful Disobedience as refusal to follow directives by higher ranking staff member.</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pic>
        <p:nvPicPr>
          <p:cNvPr id="14" name="Picture 13">
            <a:extLst>
              <a:ext uri="{FF2B5EF4-FFF2-40B4-BE49-F238E27FC236}">
                <a16:creationId xmlns:a16="http://schemas.microsoft.com/office/drawing/2014/main" id="{6A8DE667-D9F2-102B-0BFC-4A82CD987748}"/>
              </a:ext>
            </a:extLst>
          </p:cNvPr>
          <p:cNvPicPr>
            <a:picLocks noChangeAspect="1"/>
          </p:cNvPicPr>
          <p:nvPr/>
        </p:nvPicPr>
        <p:blipFill>
          <a:blip r:embed="rId4"/>
          <a:srcRect l="2087" t="56756" r="2772" b="28380"/>
          <a:stretch/>
        </p:blipFill>
        <p:spPr>
          <a:xfrm>
            <a:off x="381000" y="3905635"/>
            <a:ext cx="9329827" cy="1123565"/>
          </a:xfrm>
          <a:prstGeom prst="rect">
            <a:avLst/>
          </a:prstGeom>
        </p:spPr>
      </p:pic>
      <p:pic>
        <p:nvPicPr>
          <p:cNvPr id="17" name="Picture 16">
            <a:extLst>
              <a:ext uri="{FF2B5EF4-FFF2-40B4-BE49-F238E27FC236}">
                <a16:creationId xmlns:a16="http://schemas.microsoft.com/office/drawing/2014/main" id="{5FB63EEC-48EE-88CD-E8A5-287B578B8CDA}"/>
              </a:ext>
            </a:extLst>
          </p:cNvPr>
          <p:cNvPicPr>
            <a:picLocks noChangeAspect="1"/>
          </p:cNvPicPr>
          <p:nvPr/>
        </p:nvPicPr>
        <p:blipFill>
          <a:blip r:embed="rId4"/>
          <a:srcRect l="2088" t="2707" r="3128" b="78715"/>
          <a:stretch/>
        </p:blipFill>
        <p:spPr>
          <a:xfrm>
            <a:off x="381000" y="2590800"/>
            <a:ext cx="9291854" cy="1403903"/>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5305961"/>
            <a:ext cx="8763000"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FSM tells a FSW that they need to do the dishes. The FSW responds “I am not doing that because I did it yesterday!”</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5"/>
          <a:stretch>
            <a:fillRect/>
          </a:stretch>
        </p:blipFill>
        <p:spPr>
          <a:xfrm>
            <a:off x="457200" y="5244535"/>
            <a:ext cx="335309" cy="518205"/>
          </a:xfrm>
          <a:prstGeom prst="rect">
            <a:avLst/>
          </a:prstGeom>
        </p:spPr>
      </p:pic>
    </p:spTree>
    <p:extLst>
      <p:ext uri="{BB962C8B-B14F-4D97-AF65-F5344CB8AC3E}">
        <p14:creationId xmlns:p14="http://schemas.microsoft.com/office/powerpoint/2010/main" val="2413670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Dereliction of Duty?</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(4) defines Inattention To or Dereliction of Duty is the purposeful or accidental failure to perform an obligation.</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pic>
        <p:nvPicPr>
          <p:cNvPr id="17" name="Picture 16">
            <a:extLst>
              <a:ext uri="{FF2B5EF4-FFF2-40B4-BE49-F238E27FC236}">
                <a16:creationId xmlns:a16="http://schemas.microsoft.com/office/drawing/2014/main" id="{5FB63EEC-48EE-88CD-E8A5-287B578B8CDA}"/>
              </a:ext>
            </a:extLst>
          </p:cNvPr>
          <p:cNvPicPr>
            <a:picLocks noChangeAspect="1"/>
          </p:cNvPicPr>
          <p:nvPr/>
        </p:nvPicPr>
        <p:blipFill>
          <a:blip r:embed="rId4"/>
          <a:srcRect l="2088" t="2707" r="3128" b="78715"/>
          <a:stretch/>
        </p:blipFill>
        <p:spPr>
          <a:xfrm>
            <a:off x="381000" y="2362200"/>
            <a:ext cx="9291854" cy="1403903"/>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5181600"/>
            <a:ext cx="8763000" cy="1938992"/>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FSM tells a SFSW to have the scramble line ready 15-minutes before lunch service (11:10am). At 10:55am, the FSM comes to review the scramble area; sees the SFSW laughing and chatting with the Plant Manager and the scramble line is not ready.</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5"/>
          <a:stretch>
            <a:fillRect/>
          </a:stretch>
        </p:blipFill>
        <p:spPr>
          <a:xfrm>
            <a:off x="457200" y="5120595"/>
            <a:ext cx="335309" cy="518205"/>
          </a:xfrm>
          <a:prstGeom prst="rect">
            <a:avLst/>
          </a:prstGeom>
        </p:spPr>
      </p:pic>
      <p:pic>
        <p:nvPicPr>
          <p:cNvPr id="6" name="Picture 5">
            <a:extLst>
              <a:ext uri="{FF2B5EF4-FFF2-40B4-BE49-F238E27FC236}">
                <a16:creationId xmlns:a16="http://schemas.microsoft.com/office/drawing/2014/main" id="{6B1ABA71-E3CC-B60B-6089-1D947042792D}"/>
              </a:ext>
            </a:extLst>
          </p:cNvPr>
          <p:cNvPicPr>
            <a:picLocks noChangeAspect="1"/>
          </p:cNvPicPr>
          <p:nvPr/>
        </p:nvPicPr>
        <p:blipFill>
          <a:blip r:embed="rId4"/>
          <a:srcRect l="2088" t="71620" r="3128" b="13517"/>
          <a:stretch/>
        </p:blipFill>
        <p:spPr>
          <a:xfrm>
            <a:off x="405114" y="3733800"/>
            <a:ext cx="9267740" cy="1120276"/>
          </a:xfrm>
          <a:prstGeom prst="rect">
            <a:avLst/>
          </a:prstGeom>
        </p:spPr>
      </p:pic>
    </p:spTree>
    <p:extLst>
      <p:ext uri="{BB962C8B-B14F-4D97-AF65-F5344CB8AC3E}">
        <p14:creationId xmlns:p14="http://schemas.microsoft.com/office/powerpoint/2010/main" val="4108843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Rude and Discourteous Behavior?</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(5) is Discourteous (behavior), Abusive (conduct), or Threatening Treatment of Employees, Student or Public, including Sexual Harassment.</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pic>
        <p:nvPicPr>
          <p:cNvPr id="17" name="Picture 16">
            <a:extLst>
              <a:ext uri="{FF2B5EF4-FFF2-40B4-BE49-F238E27FC236}">
                <a16:creationId xmlns:a16="http://schemas.microsoft.com/office/drawing/2014/main" id="{5FB63EEC-48EE-88CD-E8A5-287B578B8CDA}"/>
              </a:ext>
            </a:extLst>
          </p:cNvPr>
          <p:cNvPicPr>
            <a:picLocks noChangeAspect="1"/>
          </p:cNvPicPr>
          <p:nvPr/>
        </p:nvPicPr>
        <p:blipFill>
          <a:blip r:embed="rId4"/>
          <a:srcRect l="2088" t="2707" r="3128" b="78715"/>
          <a:stretch/>
        </p:blipFill>
        <p:spPr>
          <a:xfrm>
            <a:off x="381000" y="2634697"/>
            <a:ext cx="9291854" cy="1403903"/>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5760184"/>
            <a:ext cx="8763000" cy="163121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FSM is told that 2 workers of the 4-person team are out sick. The FSW responds “That’s </a:t>
            </a:r>
            <a:r>
              <a:rPr lang="en-US" sz="2000" dirty="0" err="1">
                <a:latin typeface="Poppins" panose="00000500000000000000" pitchFamily="2" charset="0"/>
                <a:cs typeface="Poppins" panose="00000500000000000000" pitchFamily="2" charset="0"/>
              </a:rPr>
              <a:t>bull$h</a:t>
            </a:r>
            <a:r>
              <a:rPr lang="en-US" sz="2000" dirty="0">
                <a:latin typeface="Poppins" panose="00000500000000000000" pitchFamily="2" charset="0"/>
                <a:cs typeface="Poppins" panose="00000500000000000000" pitchFamily="2" charset="0"/>
              </a:rPr>
              <a:t>*%! They knew it was Chicken Teriyaki day! They always call off.”</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5"/>
          <a:stretch>
            <a:fillRect/>
          </a:stretch>
        </p:blipFill>
        <p:spPr>
          <a:xfrm>
            <a:off x="457200" y="5715000"/>
            <a:ext cx="335309" cy="518205"/>
          </a:xfrm>
          <a:prstGeom prst="rect">
            <a:avLst/>
          </a:prstGeom>
        </p:spPr>
      </p:pic>
      <p:pic>
        <p:nvPicPr>
          <p:cNvPr id="7" name="Picture 6">
            <a:extLst>
              <a:ext uri="{FF2B5EF4-FFF2-40B4-BE49-F238E27FC236}">
                <a16:creationId xmlns:a16="http://schemas.microsoft.com/office/drawing/2014/main" id="{ADB8B8D3-E37C-4AF1-CD17-DF5084EAA4FF}"/>
              </a:ext>
            </a:extLst>
          </p:cNvPr>
          <p:cNvPicPr>
            <a:picLocks noChangeAspect="1"/>
          </p:cNvPicPr>
          <p:nvPr/>
        </p:nvPicPr>
        <p:blipFill>
          <a:blip r:embed="rId6"/>
          <a:srcRect l="1232" t="27177" r="1209" b="53254"/>
          <a:stretch/>
        </p:blipFill>
        <p:spPr>
          <a:xfrm>
            <a:off x="340626" y="4030778"/>
            <a:ext cx="9412974" cy="1455622"/>
          </a:xfrm>
          <a:prstGeom prst="rect">
            <a:avLst/>
          </a:prstGeom>
        </p:spPr>
      </p:pic>
    </p:spTree>
    <p:extLst>
      <p:ext uri="{BB962C8B-B14F-4D97-AF65-F5344CB8AC3E}">
        <p14:creationId xmlns:p14="http://schemas.microsoft.com/office/powerpoint/2010/main" val="1882533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Work-Related Dishonesty?</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(7) is Work-Related Dishonesty including examination, deception, or fraud.</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pic>
        <p:nvPicPr>
          <p:cNvPr id="17" name="Picture 16">
            <a:extLst>
              <a:ext uri="{FF2B5EF4-FFF2-40B4-BE49-F238E27FC236}">
                <a16:creationId xmlns:a16="http://schemas.microsoft.com/office/drawing/2014/main" id="{5FB63EEC-48EE-88CD-E8A5-287B578B8CDA}"/>
              </a:ext>
            </a:extLst>
          </p:cNvPr>
          <p:cNvPicPr>
            <a:picLocks noChangeAspect="1"/>
          </p:cNvPicPr>
          <p:nvPr/>
        </p:nvPicPr>
        <p:blipFill>
          <a:blip r:embed="rId4"/>
          <a:srcRect l="2088" t="2707" r="3128" b="78715"/>
          <a:stretch/>
        </p:blipFill>
        <p:spPr>
          <a:xfrm>
            <a:off x="381000" y="2329897"/>
            <a:ext cx="9291854" cy="1403903"/>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5029200"/>
            <a:ext cx="8763000" cy="1938992"/>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FSM goes to turn in the timesheets to the SAA. During the review of the weekly timesheets, discovers one of the FSW who was 15-minutes late failed to document on their timesheet and put their regular time worked.</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5"/>
          <a:stretch>
            <a:fillRect/>
          </a:stretch>
        </p:blipFill>
        <p:spPr>
          <a:xfrm>
            <a:off x="457200" y="4953000"/>
            <a:ext cx="335309" cy="518205"/>
          </a:xfrm>
          <a:prstGeom prst="rect">
            <a:avLst/>
          </a:prstGeom>
        </p:spPr>
      </p:pic>
      <p:pic>
        <p:nvPicPr>
          <p:cNvPr id="3" name="Picture 2">
            <a:extLst>
              <a:ext uri="{FF2B5EF4-FFF2-40B4-BE49-F238E27FC236}">
                <a16:creationId xmlns:a16="http://schemas.microsoft.com/office/drawing/2014/main" id="{F96800E6-B866-ABD7-A45D-7F90FD230F23}"/>
              </a:ext>
            </a:extLst>
          </p:cNvPr>
          <p:cNvPicPr>
            <a:picLocks noChangeAspect="1"/>
          </p:cNvPicPr>
          <p:nvPr/>
        </p:nvPicPr>
        <p:blipFill>
          <a:blip r:embed="rId6"/>
          <a:srcRect l="1209" t="62083" r="1209" b="23149"/>
          <a:stretch/>
        </p:blipFill>
        <p:spPr>
          <a:xfrm>
            <a:off x="309434" y="3695973"/>
            <a:ext cx="9439532" cy="1104627"/>
          </a:xfrm>
          <a:prstGeom prst="rect">
            <a:avLst/>
          </a:prstGeom>
        </p:spPr>
      </p:pic>
    </p:spTree>
    <p:extLst>
      <p:ext uri="{BB962C8B-B14F-4D97-AF65-F5344CB8AC3E}">
        <p14:creationId xmlns:p14="http://schemas.microsoft.com/office/powerpoint/2010/main" val="1561839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Frequent Absence or Tardiness?</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(14) is Frequent (unprotected) unexcused and/or unscheduled absence or tardiness.</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5867400"/>
            <a:ext cx="8763000"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FSW has called off for the day. They have four other non-consecutive unexcused absences in the last two months.</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4"/>
          <a:stretch>
            <a:fillRect/>
          </a:stretch>
        </p:blipFill>
        <p:spPr>
          <a:xfrm>
            <a:off x="457200" y="5806395"/>
            <a:ext cx="335309" cy="518205"/>
          </a:xfrm>
          <a:prstGeom prst="rect">
            <a:avLst/>
          </a:prstGeom>
        </p:spPr>
      </p:pic>
      <p:pic>
        <p:nvPicPr>
          <p:cNvPr id="4" name="Picture 3">
            <a:extLst>
              <a:ext uri="{FF2B5EF4-FFF2-40B4-BE49-F238E27FC236}">
                <a16:creationId xmlns:a16="http://schemas.microsoft.com/office/drawing/2014/main" id="{8D4AA11E-4E43-7345-57E6-3EF06C204F47}"/>
              </a:ext>
            </a:extLst>
          </p:cNvPr>
          <p:cNvPicPr>
            <a:picLocks noChangeAspect="1"/>
          </p:cNvPicPr>
          <p:nvPr/>
        </p:nvPicPr>
        <p:blipFill>
          <a:blip r:embed="rId5"/>
          <a:srcRect l="2127" t="25961" r="2127" b="28427"/>
          <a:stretch/>
        </p:blipFill>
        <p:spPr>
          <a:xfrm>
            <a:off x="417159" y="2222110"/>
            <a:ext cx="9291854" cy="3416690"/>
          </a:xfrm>
          <a:prstGeom prst="rect">
            <a:avLst/>
          </a:prstGeom>
        </p:spPr>
      </p:pic>
    </p:spTree>
    <p:extLst>
      <p:ext uri="{BB962C8B-B14F-4D97-AF65-F5344CB8AC3E}">
        <p14:creationId xmlns:p14="http://schemas.microsoft.com/office/powerpoint/2010/main" val="2101466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a:extLst>
              <a:ext uri="{FF2B5EF4-FFF2-40B4-BE49-F238E27FC236}">
                <a16:creationId xmlns:a16="http://schemas.microsoft.com/office/drawing/2014/main" id="{537D22D3-54D6-8961-3351-6D9A74FECEA4}"/>
              </a:ext>
            </a:extLst>
          </p:cNvPr>
          <p:cNvPicPr>
            <a:picLocks noChangeAspect="1"/>
          </p:cNvPicPr>
          <p:nvPr/>
        </p:nvPicPr>
        <p:blipFill>
          <a:blip r:embed="rId3"/>
          <a:srcRect l="1087" t="4157" r="1087" b="25730"/>
          <a:stretch/>
        </p:blipFill>
        <p:spPr>
          <a:xfrm>
            <a:off x="304800" y="1143000"/>
            <a:ext cx="9504482" cy="5257800"/>
          </a:xfrm>
          <a:prstGeom prst="rect">
            <a:avLst/>
          </a:prstGeom>
          <a:ln>
            <a:noFill/>
          </a:ln>
        </p:spPr>
      </p:pic>
    </p:spTree>
    <p:extLst>
      <p:ext uri="{BB962C8B-B14F-4D97-AF65-F5344CB8AC3E}">
        <p14:creationId xmlns:p14="http://schemas.microsoft.com/office/powerpoint/2010/main" val="1929400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9144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Application of the Flow Chart </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06267C93-DD61-9C85-1496-5299CBC201CB}"/>
              </a:ext>
            </a:extLst>
          </p:cNvPr>
          <p:cNvSpPr txBox="1"/>
          <p:nvPr/>
        </p:nvSpPr>
        <p:spPr>
          <a:xfrm>
            <a:off x="880202" y="1066800"/>
            <a:ext cx="8720998" cy="163121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What is Abuse of Leave Privileges?</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PC Rule 902A (15) refers to Abuse of Leave Privileges by habitual use of illness leave for trivial indispositions, or frequent extended (unprotected) absences that impairs the efficiency of the service.</a:t>
            </a:r>
          </a:p>
        </p:txBody>
      </p:sp>
      <p:pic>
        <p:nvPicPr>
          <p:cNvPr id="2" name="Picture 1">
            <a:extLst>
              <a:ext uri="{FF2B5EF4-FFF2-40B4-BE49-F238E27FC236}">
                <a16:creationId xmlns:a16="http://schemas.microsoft.com/office/drawing/2014/main" id="{5CFA9750-4222-CDC0-7975-26803E14DA4A}"/>
              </a:ext>
            </a:extLst>
          </p:cNvPr>
          <p:cNvPicPr>
            <a:picLocks noChangeAspect="1"/>
          </p:cNvPicPr>
          <p:nvPr/>
        </p:nvPicPr>
        <p:blipFill>
          <a:blip r:embed="rId3"/>
          <a:stretch>
            <a:fillRect/>
          </a:stretch>
        </p:blipFill>
        <p:spPr>
          <a:xfrm>
            <a:off x="457200" y="990600"/>
            <a:ext cx="335309" cy="518205"/>
          </a:xfrm>
          <a:prstGeom prst="rect">
            <a:avLst/>
          </a:prstGeom>
        </p:spPr>
      </p:pic>
      <p:sp>
        <p:nvSpPr>
          <p:cNvPr id="19" name="TextBox 18">
            <a:extLst>
              <a:ext uri="{FF2B5EF4-FFF2-40B4-BE49-F238E27FC236}">
                <a16:creationId xmlns:a16="http://schemas.microsoft.com/office/drawing/2014/main" id="{6DF13391-6086-176B-1140-BFE6743D7C3E}"/>
              </a:ext>
            </a:extLst>
          </p:cNvPr>
          <p:cNvSpPr txBox="1"/>
          <p:nvPr/>
        </p:nvSpPr>
        <p:spPr>
          <a:xfrm>
            <a:off x="838200" y="6172200"/>
            <a:ext cx="8763000"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Scenario: The worker has called in sick for the last six Fridays. This Friday, they called in again claiming to be sick.</a:t>
            </a:r>
          </a:p>
          <a:p>
            <a:pPr marL="628193"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action would you perform and who would be responsible for this action?</a:t>
            </a:r>
          </a:p>
        </p:txBody>
      </p:sp>
      <p:pic>
        <p:nvPicPr>
          <p:cNvPr id="20" name="Picture 19">
            <a:extLst>
              <a:ext uri="{FF2B5EF4-FFF2-40B4-BE49-F238E27FC236}">
                <a16:creationId xmlns:a16="http://schemas.microsoft.com/office/drawing/2014/main" id="{DFAD4659-DB10-7B9A-9968-4D56685A018C}"/>
              </a:ext>
            </a:extLst>
          </p:cNvPr>
          <p:cNvPicPr>
            <a:picLocks noChangeAspect="1"/>
          </p:cNvPicPr>
          <p:nvPr/>
        </p:nvPicPr>
        <p:blipFill>
          <a:blip r:embed="rId4"/>
          <a:stretch>
            <a:fillRect/>
          </a:stretch>
        </p:blipFill>
        <p:spPr>
          <a:xfrm>
            <a:off x="457200" y="6111195"/>
            <a:ext cx="335309" cy="518205"/>
          </a:xfrm>
          <a:prstGeom prst="rect">
            <a:avLst/>
          </a:prstGeom>
        </p:spPr>
      </p:pic>
      <p:pic>
        <p:nvPicPr>
          <p:cNvPr id="4" name="Picture 3">
            <a:extLst>
              <a:ext uri="{FF2B5EF4-FFF2-40B4-BE49-F238E27FC236}">
                <a16:creationId xmlns:a16="http://schemas.microsoft.com/office/drawing/2014/main" id="{A5FE8BCD-D7C0-581C-5BBC-BB74113DC804}"/>
              </a:ext>
            </a:extLst>
          </p:cNvPr>
          <p:cNvPicPr>
            <a:picLocks noChangeAspect="1"/>
          </p:cNvPicPr>
          <p:nvPr/>
        </p:nvPicPr>
        <p:blipFill>
          <a:blip r:embed="rId5"/>
          <a:srcRect l="2007" t="1250" r="2007" b="56771"/>
          <a:stretch/>
        </p:blipFill>
        <p:spPr>
          <a:xfrm>
            <a:off x="381001" y="2780102"/>
            <a:ext cx="9296400" cy="3132482"/>
          </a:xfrm>
          <a:prstGeom prst="rect">
            <a:avLst/>
          </a:prstGeom>
        </p:spPr>
      </p:pic>
    </p:spTree>
    <p:extLst>
      <p:ext uri="{BB962C8B-B14F-4D97-AF65-F5344CB8AC3E}">
        <p14:creationId xmlns:p14="http://schemas.microsoft.com/office/powerpoint/2010/main" val="1582599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10966"/>
            <a:ext cx="7239000" cy="1354217"/>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Questions about Progressive Discipline?</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6">
            <a:extLst>
              <a:ext uri="{FF2B5EF4-FFF2-40B4-BE49-F238E27FC236}">
                <a16:creationId xmlns:a16="http://schemas.microsoft.com/office/drawing/2014/main" id="{5C1DF51F-B0AE-6A3E-9230-2F9AD9B38510}"/>
              </a:ext>
            </a:extLst>
          </p:cNvPr>
          <p:cNvGrpSpPr/>
          <p:nvPr/>
        </p:nvGrpSpPr>
        <p:grpSpPr>
          <a:xfrm>
            <a:off x="-2286000" y="6322869"/>
            <a:ext cx="3735531" cy="3735531"/>
            <a:chOff x="0" y="0"/>
            <a:chExt cx="812800" cy="812800"/>
          </a:xfrm>
        </p:grpSpPr>
        <p:sp>
          <p:nvSpPr>
            <p:cNvPr id="4" name="Freeform 7">
              <a:extLst>
                <a:ext uri="{FF2B5EF4-FFF2-40B4-BE49-F238E27FC236}">
                  <a16:creationId xmlns:a16="http://schemas.microsoft.com/office/drawing/2014/main" id="{8F70D4F5-E149-DF59-648C-C4BEAADAA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41B8D446-927E-CB7D-F513-BA6E8F74BF1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026" name="Picture 2" descr="50 Schitt's Creek gifs that describe my ADHD perfectly – Jenn has ADHD">
            <a:extLst>
              <a:ext uri="{FF2B5EF4-FFF2-40B4-BE49-F238E27FC236}">
                <a16:creationId xmlns:a16="http://schemas.microsoft.com/office/drawing/2014/main" id="{343AC8A4-2262-B3E8-FA1D-A046CC08E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5" b="9376"/>
          <a:stretch/>
        </p:blipFill>
        <p:spPr bwMode="auto">
          <a:xfrm>
            <a:off x="1326565" y="1836414"/>
            <a:ext cx="6239711" cy="41833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0753359-3807-579B-A0DF-CC7B0F3A65A6}"/>
              </a:ext>
            </a:extLst>
          </p:cNvPr>
          <p:cNvPicPr>
            <a:picLocks noChangeAspect="1"/>
          </p:cNvPicPr>
          <p:nvPr/>
        </p:nvPicPr>
        <p:blipFill>
          <a:blip r:embed="rId4"/>
          <a:stretch>
            <a:fillRect/>
          </a:stretch>
        </p:blipFill>
        <p:spPr>
          <a:xfrm>
            <a:off x="1271733" y="1744579"/>
            <a:ext cx="6349373" cy="5250186"/>
          </a:xfrm>
          <a:prstGeom prst="rect">
            <a:avLst/>
          </a:prstGeom>
          <a:effectLst/>
        </p:spPr>
      </p:pic>
      <p:pic>
        <p:nvPicPr>
          <p:cNvPr id="30" name="Picture 29">
            <a:extLst>
              <a:ext uri="{FF2B5EF4-FFF2-40B4-BE49-F238E27FC236}">
                <a16:creationId xmlns:a16="http://schemas.microsoft.com/office/drawing/2014/main" id="{A4D404B3-00D5-FD37-1A0E-BDA334984630}"/>
              </a:ext>
            </a:extLst>
          </p:cNvPr>
          <p:cNvPicPr>
            <a:picLocks noChangeAspect="1"/>
          </p:cNvPicPr>
          <p:nvPr/>
        </p:nvPicPr>
        <p:blipFill>
          <a:blip r:embed="rId5"/>
          <a:stretch>
            <a:fillRect/>
          </a:stretch>
        </p:blipFill>
        <p:spPr>
          <a:xfrm>
            <a:off x="2286000" y="6994764"/>
            <a:ext cx="4285859" cy="887465"/>
          </a:xfrm>
          <a:prstGeom prst="rect">
            <a:avLst/>
          </a:prstGeom>
        </p:spPr>
      </p:pic>
    </p:spTree>
    <p:extLst>
      <p:ext uri="{BB962C8B-B14F-4D97-AF65-F5344CB8AC3E}">
        <p14:creationId xmlns:p14="http://schemas.microsoft.com/office/powerpoint/2010/main" val="37127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59503B-6D9D-0310-C81B-43849FFBA22D}"/>
              </a:ext>
            </a:extLst>
          </p:cNvPr>
          <p:cNvPicPr>
            <a:picLocks noChangeAspect="1"/>
          </p:cNvPicPr>
          <p:nvPr/>
        </p:nvPicPr>
        <p:blipFill>
          <a:blip r:embed="rId3"/>
          <a:srcRect t="27436" b="36139"/>
          <a:stretch/>
        </p:blipFill>
        <p:spPr>
          <a:xfrm>
            <a:off x="45958" y="4284368"/>
            <a:ext cx="9863046" cy="2802232"/>
          </a:xfrm>
          <a:prstGeom prst="rect">
            <a:avLst/>
          </a:prstGeom>
        </p:spPr>
      </p:pic>
      <p:pic>
        <p:nvPicPr>
          <p:cNvPr id="18" name="Picture 17">
            <a:extLst>
              <a:ext uri="{FF2B5EF4-FFF2-40B4-BE49-F238E27FC236}">
                <a16:creationId xmlns:a16="http://schemas.microsoft.com/office/drawing/2014/main" id="{81F760A7-0CD0-8345-A845-716DB41E3C11}"/>
              </a:ext>
            </a:extLst>
          </p:cNvPr>
          <p:cNvPicPr>
            <a:picLocks noChangeAspect="1"/>
          </p:cNvPicPr>
          <p:nvPr/>
        </p:nvPicPr>
        <p:blipFill rotWithShape="1">
          <a:blip r:embed="rId4"/>
          <a:srcRect t="9215" b="36745"/>
          <a:stretch/>
        </p:blipFill>
        <p:spPr>
          <a:xfrm>
            <a:off x="0" y="-152399"/>
            <a:ext cx="10058400" cy="4038600"/>
          </a:xfrm>
          <a:prstGeom prst="rect">
            <a:avLst/>
          </a:prstGeom>
        </p:spPr>
      </p:pic>
      <p:grpSp>
        <p:nvGrpSpPr>
          <p:cNvPr id="3" name="Group 3"/>
          <p:cNvGrpSpPr/>
          <p:nvPr/>
        </p:nvGrpSpPr>
        <p:grpSpPr>
          <a:xfrm>
            <a:off x="-4303017" y="7467600"/>
            <a:ext cx="18476217"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txBody>
            <a:bodyPr/>
            <a:lstStyle/>
            <a:p>
              <a:endParaRPr lang="en-US"/>
            </a:p>
          </p:txBody>
        </p:sp>
        <p:sp>
          <p:nvSpPr>
            <p:cNvPr id="5" name="TextBox 5"/>
            <p:cNvSpPr txBox="1"/>
            <p:nvPr/>
          </p:nvSpPr>
          <p:spPr>
            <a:xfrm>
              <a:off x="0" y="-38100"/>
              <a:ext cx="4866164"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0">
            <a:extLst>
              <a:ext uri="{FF2B5EF4-FFF2-40B4-BE49-F238E27FC236}">
                <a16:creationId xmlns:a16="http://schemas.microsoft.com/office/drawing/2014/main" id="{CDDCB8B8-8B6A-446F-7567-3FD66F9DA867}"/>
              </a:ext>
            </a:extLst>
          </p:cNvPr>
          <p:cNvGrpSpPr/>
          <p:nvPr/>
        </p:nvGrpSpPr>
        <p:grpSpPr>
          <a:xfrm>
            <a:off x="1219198" y="4304211"/>
            <a:ext cx="7620001" cy="2706189"/>
            <a:chOff x="1219198" y="2516240"/>
            <a:chExt cx="7620001" cy="2706189"/>
          </a:xfrm>
        </p:grpSpPr>
        <p:grpSp>
          <p:nvGrpSpPr>
            <p:cNvPr id="6" name="Group 6"/>
            <p:cNvGrpSpPr/>
            <p:nvPr/>
          </p:nvGrpSpPr>
          <p:grpSpPr>
            <a:xfrm>
              <a:off x="1219198" y="2516240"/>
              <a:ext cx="7620001" cy="2706189"/>
              <a:chOff x="0" y="-38100"/>
              <a:chExt cx="3042735" cy="1382860"/>
            </a:xfrm>
          </p:grpSpPr>
          <p:sp>
            <p:nvSpPr>
              <p:cNvPr id="7" name="Freeform 7"/>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145DA0"/>
              </a:solidFill>
              <a:ln cap="sq">
                <a:noFill/>
                <a:prstDash val="solid"/>
                <a:miter/>
              </a:ln>
            </p:spPr>
            <p:txBody>
              <a:bodyPr/>
              <a:lstStyle/>
              <a:p>
                <a:endParaRPr lang="en-US" dirty="0"/>
              </a:p>
            </p:txBody>
          </p:sp>
          <p:sp>
            <p:nvSpPr>
              <p:cNvPr id="8" name="TextBox 8"/>
              <p:cNvSpPr txBox="1"/>
              <p:nvPr/>
            </p:nvSpPr>
            <p:spPr>
              <a:xfrm>
                <a:off x="0" y="-38100"/>
                <a:ext cx="3042735" cy="138286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155039" y="2743200"/>
              <a:ext cx="5748323" cy="947632"/>
            </a:xfrm>
            <a:prstGeom prst="rect">
              <a:avLst/>
            </a:prstGeom>
          </p:spPr>
          <p:txBody>
            <a:bodyPr lIns="0" tIns="0" rIns="0" bIns="0" rtlCol="0" anchor="t">
              <a:spAutoFit/>
            </a:bodyPr>
            <a:lstStyle/>
            <a:p>
              <a:pPr algn="ctr">
                <a:lnSpc>
                  <a:spcPts val="8195"/>
                </a:lnSpc>
                <a:spcBef>
                  <a:spcPct val="0"/>
                </a:spcBef>
              </a:pPr>
              <a:r>
                <a:rPr lang="en-US" sz="4400" dirty="0">
                  <a:solidFill>
                    <a:srgbClr val="FDFDFD"/>
                  </a:solidFill>
                  <a:latin typeface="Open Sans Extra Bold"/>
                  <a:ea typeface="Open Sans Extra Bold"/>
                  <a:cs typeface="Open Sans Extra Bold"/>
                  <a:sym typeface="Open Sans Extra Bold"/>
                </a:rPr>
                <a:t>Thank You</a:t>
              </a:r>
            </a:p>
          </p:txBody>
        </p:sp>
        <p:sp>
          <p:nvSpPr>
            <p:cNvPr id="10" name="TextBox 10"/>
            <p:cNvSpPr txBox="1"/>
            <p:nvPr/>
          </p:nvSpPr>
          <p:spPr>
            <a:xfrm>
              <a:off x="2057399" y="3909536"/>
              <a:ext cx="6019801" cy="738664"/>
            </a:xfrm>
            <a:prstGeom prst="rect">
              <a:avLst/>
            </a:prstGeom>
          </p:spPr>
          <p:txBody>
            <a:bodyPr wrap="square" lIns="0" tIns="0" rIns="0" bIns="0" rtlCol="0" anchor="t">
              <a:spAutoFit/>
            </a:bodyPr>
            <a:lstStyle/>
            <a:p>
              <a:pPr algn="ctr">
                <a:spcBef>
                  <a:spcPct val="0"/>
                </a:spcBef>
              </a:pPr>
              <a:r>
                <a:rPr lang="en-US" sz="2400" spc="-46" dirty="0">
                  <a:solidFill>
                    <a:srgbClr val="FDFDFD"/>
                  </a:solidFill>
                  <a:latin typeface="Poppins"/>
                  <a:ea typeface="Poppins"/>
                  <a:cs typeface="Poppins"/>
                  <a:sym typeface="Poppins"/>
                </a:rPr>
                <a:t>for participating in this training and</a:t>
              </a:r>
            </a:p>
            <a:p>
              <a:pPr algn="ctr">
                <a:spcBef>
                  <a:spcPct val="0"/>
                </a:spcBef>
              </a:pPr>
              <a:r>
                <a:rPr lang="en-US" sz="2400" spc="-46" dirty="0">
                  <a:solidFill>
                    <a:srgbClr val="FDFDFD"/>
                  </a:solidFill>
                  <a:latin typeface="Poppins"/>
                  <a:ea typeface="Poppins"/>
                  <a:cs typeface="Poppins"/>
                  <a:sym typeface="Poppins"/>
                </a:rPr>
                <a:t> for all that you do.</a:t>
              </a:r>
            </a:p>
          </p:txBody>
        </p:sp>
      </p:grpSp>
    </p:spTree>
    <p:extLst>
      <p:ext uri="{BB962C8B-B14F-4D97-AF65-F5344CB8AC3E}">
        <p14:creationId xmlns:p14="http://schemas.microsoft.com/office/powerpoint/2010/main" val="28337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500"/>
                                  </p:stCondLst>
                                  <p:childTnLst>
                                    <p:animEffect transition="out" filter="fade">
                                      <p:cBhvr>
                                        <p:cTn id="6" dur="800"/>
                                        <p:tgtEl>
                                          <p:spTgt spid="21"/>
                                        </p:tgtEl>
                                      </p:cBhvr>
                                    </p:animEffect>
                                    <p:set>
                                      <p:cBhvr>
                                        <p:cTn id="7" dur="1" fill="hold">
                                          <p:stCondLst>
                                            <p:cond delay="799"/>
                                          </p:stCondLst>
                                        </p:cTn>
                                        <p:tgtEl>
                                          <p:spTgt spid="21"/>
                                        </p:tgtEl>
                                        <p:attrNameLst>
                                          <p:attrName>style.visibility</p:attrName>
                                        </p:attrNameLst>
                                      </p:cBhvr>
                                      <p:to>
                                        <p:strVal val="hidden"/>
                                      </p:to>
                                    </p:set>
                                  </p:childTnLst>
                                </p:cTn>
                              </p:par>
                            </p:childTnLst>
                          </p:cTn>
                        </p:par>
                        <p:par>
                          <p:cTn id="8" fill="hold">
                            <p:stCondLst>
                              <p:cond delay="2300"/>
                            </p:stCondLst>
                            <p:childTnLst>
                              <p:par>
                                <p:cTn id="9" presetID="31"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 calcmode="lin" valueType="num">
                                      <p:cBhvr>
                                        <p:cTn id="13" dur="1000" fill="hold"/>
                                        <p:tgtEl>
                                          <p:spTgt spid="20"/>
                                        </p:tgtEl>
                                        <p:attrNameLst>
                                          <p:attrName>style.rotation</p:attrName>
                                        </p:attrNameLst>
                                      </p:cBhvr>
                                      <p:tavLst>
                                        <p:tav tm="0">
                                          <p:val>
                                            <p:fltVal val="90"/>
                                          </p:val>
                                        </p:tav>
                                        <p:tav tm="100000">
                                          <p:val>
                                            <p:fltVal val="0"/>
                                          </p:val>
                                        </p:tav>
                                      </p:tavLst>
                                    </p:anim>
                                    <p:animEffect transition="in" filter="fade">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457200" y="152400"/>
            <a:ext cx="8001000" cy="677108"/>
          </a:xfrm>
          <a:prstGeom prst="rect">
            <a:avLst/>
          </a:prstGeom>
        </p:spPr>
        <p:txBody>
          <a:bodyPr wrap="square" lIns="0" tIns="0" rIns="0" bIns="0" rtlCol="0" anchor="t">
            <a:spAutoFit/>
          </a:bodyPr>
          <a:lstStyle/>
          <a:p>
            <a:pPr>
              <a:spcBef>
                <a:spcPct val="0"/>
              </a:spcBef>
            </a:pPr>
            <a:r>
              <a:rPr lang="en-US" sz="4400" dirty="0">
                <a:solidFill>
                  <a:srgbClr val="051D40"/>
                </a:solidFill>
                <a:latin typeface="Open Sans Extra Bold"/>
                <a:ea typeface="Open Sans Extra Bold"/>
                <a:cs typeface="Open Sans Extra Bold"/>
                <a:sym typeface="Open Sans Extra Bold"/>
              </a:rPr>
              <a:t>Disciplinary Action</a:t>
            </a:r>
          </a:p>
        </p:txBody>
      </p:sp>
      <p:grpSp>
        <p:nvGrpSpPr>
          <p:cNvPr id="6" name="Group 6"/>
          <p:cNvGrpSpPr/>
          <p:nvPr/>
        </p:nvGrpSpPr>
        <p:grpSpPr>
          <a:xfrm>
            <a:off x="8190634" y="2018434"/>
            <a:ext cx="3735531" cy="37355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7200" y="838200"/>
            <a:ext cx="7162800" cy="1107996"/>
          </a:xfrm>
          <a:prstGeom prst="rect">
            <a:avLst/>
          </a:prstGeom>
        </p:spPr>
        <p:txBody>
          <a:bodyPr wrap="square" lIns="0" tIns="0" rIns="0" bIns="0" rtlCol="0" anchor="t">
            <a:spAutoFit/>
          </a:bodyPr>
          <a:lstStyle/>
          <a:p>
            <a:pPr>
              <a:spcBef>
                <a:spcPct val="0"/>
              </a:spcBef>
            </a:pPr>
            <a:r>
              <a:rPr lang="en-US" sz="2400" spc="-57" dirty="0">
                <a:solidFill>
                  <a:srgbClr val="051D40"/>
                </a:solidFill>
                <a:latin typeface="Poppins"/>
                <a:ea typeface="Poppins"/>
                <a:cs typeface="Poppins"/>
                <a:sym typeface="Poppins"/>
              </a:rPr>
              <a:t>The third phase of progressive discipline is taking disciplinary action. Disciplinary Action as defined in Personnel Commission Rule 901 is the:</a:t>
            </a:r>
          </a:p>
        </p:txBody>
      </p:sp>
      <p:grpSp>
        <p:nvGrpSpPr>
          <p:cNvPr id="9" name="Group 6">
            <a:extLst>
              <a:ext uri="{FF2B5EF4-FFF2-40B4-BE49-F238E27FC236}">
                <a16:creationId xmlns:a16="http://schemas.microsoft.com/office/drawing/2014/main" id="{358A6AC5-A7D3-9803-09FD-E758D50313F6}"/>
              </a:ext>
            </a:extLst>
          </p:cNvPr>
          <p:cNvGrpSpPr/>
          <p:nvPr/>
        </p:nvGrpSpPr>
        <p:grpSpPr>
          <a:xfrm>
            <a:off x="9144000" y="7161069"/>
            <a:ext cx="3735531" cy="3735531"/>
            <a:chOff x="0" y="0"/>
            <a:chExt cx="812800" cy="812800"/>
          </a:xfrm>
        </p:grpSpPr>
        <p:sp>
          <p:nvSpPr>
            <p:cNvPr id="10" name="Freeform 7">
              <a:extLst>
                <a:ext uri="{FF2B5EF4-FFF2-40B4-BE49-F238E27FC236}">
                  <a16:creationId xmlns:a16="http://schemas.microsoft.com/office/drawing/2014/main" id="{32DCA901-95A3-8B61-6BCD-F70FFE9CE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2" name="TextBox 8">
              <a:extLst>
                <a:ext uri="{FF2B5EF4-FFF2-40B4-BE49-F238E27FC236}">
                  <a16:creationId xmlns:a16="http://schemas.microsoft.com/office/drawing/2014/main" id="{E5FB735C-3604-F891-BF45-45B8F06568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5400000">
            <a:off x="370156" y="2830244"/>
            <a:ext cx="510937" cy="336849"/>
          </a:xfrm>
          <a:custGeom>
            <a:avLst/>
            <a:gdLst/>
            <a:ahLst/>
            <a:cxnLst/>
            <a:rect l="l" t="t" r="r" b="b"/>
            <a:pathLst>
              <a:path w="510937" h="453341">
                <a:moveTo>
                  <a:pt x="0" y="0"/>
                </a:moveTo>
                <a:lnTo>
                  <a:pt x="510937" y="0"/>
                </a:lnTo>
                <a:lnTo>
                  <a:pt x="510937" y="453340"/>
                </a:lnTo>
                <a:lnTo>
                  <a:pt x="0" y="453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914400" y="2841863"/>
            <a:ext cx="6629400" cy="615553"/>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Suspension: 1-30 calendar days and may be more than one occurrence of suspension.</a:t>
            </a:r>
          </a:p>
        </p:txBody>
      </p:sp>
      <p:sp>
        <p:nvSpPr>
          <p:cNvPr id="22" name="Freeform 22"/>
          <p:cNvSpPr/>
          <p:nvPr/>
        </p:nvSpPr>
        <p:spPr>
          <a:xfrm rot="5400000">
            <a:off x="370156" y="3668444"/>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914400" y="3680063"/>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Demotion to a lower classification.</a:t>
            </a:r>
          </a:p>
        </p:txBody>
      </p:sp>
      <p:sp>
        <p:nvSpPr>
          <p:cNvPr id="14" name="Freeform 22">
            <a:extLst>
              <a:ext uri="{FF2B5EF4-FFF2-40B4-BE49-F238E27FC236}">
                <a16:creationId xmlns:a16="http://schemas.microsoft.com/office/drawing/2014/main" id="{065F77E0-6F58-6324-C6E8-B6FA13C82CFC}"/>
              </a:ext>
            </a:extLst>
          </p:cNvPr>
          <p:cNvSpPr/>
          <p:nvPr/>
        </p:nvSpPr>
        <p:spPr>
          <a:xfrm rot="5400000">
            <a:off x="370156" y="4376707"/>
            <a:ext cx="510937" cy="336849"/>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23">
            <a:extLst>
              <a:ext uri="{FF2B5EF4-FFF2-40B4-BE49-F238E27FC236}">
                <a16:creationId xmlns:a16="http://schemas.microsoft.com/office/drawing/2014/main" id="{79FB1422-8898-AAF9-65F6-F419344EBCCB}"/>
              </a:ext>
            </a:extLst>
          </p:cNvPr>
          <p:cNvSpPr txBox="1"/>
          <p:nvPr/>
        </p:nvSpPr>
        <p:spPr>
          <a:xfrm>
            <a:off x="914400" y="4419600"/>
            <a:ext cx="6629400" cy="307777"/>
          </a:xfrm>
          <a:prstGeom prst="rect">
            <a:avLst/>
          </a:prstGeom>
        </p:spPr>
        <p:txBody>
          <a:bodyPr wrap="square" lIns="0" tIns="0" rIns="0" bIns="0" rtlCol="0" anchor="t">
            <a:spAutoFit/>
          </a:bodyPr>
          <a:lstStyle/>
          <a:p>
            <a:pPr>
              <a:spcBef>
                <a:spcPct val="0"/>
              </a:spcBef>
            </a:pPr>
            <a:r>
              <a:rPr lang="en-US" sz="2000" spc="-57" dirty="0">
                <a:solidFill>
                  <a:srgbClr val="051D40"/>
                </a:solidFill>
                <a:latin typeface="Poppins"/>
                <a:ea typeface="Poppins"/>
                <a:cs typeface="Poppins"/>
                <a:sym typeface="Poppins"/>
              </a:rPr>
              <a:t>Dismissal from service.</a:t>
            </a:r>
          </a:p>
        </p:txBody>
      </p:sp>
      <p:sp>
        <p:nvSpPr>
          <p:cNvPr id="17" name="TextBox 23">
            <a:extLst>
              <a:ext uri="{FF2B5EF4-FFF2-40B4-BE49-F238E27FC236}">
                <a16:creationId xmlns:a16="http://schemas.microsoft.com/office/drawing/2014/main" id="{5A68277B-4FDE-D8AB-2FE7-AD85C383C102}"/>
              </a:ext>
            </a:extLst>
          </p:cNvPr>
          <p:cNvSpPr txBox="1"/>
          <p:nvPr/>
        </p:nvSpPr>
        <p:spPr>
          <a:xfrm>
            <a:off x="914400" y="5175647"/>
            <a:ext cx="6629400" cy="615553"/>
          </a:xfrm>
          <a:prstGeom prst="rect">
            <a:avLst/>
          </a:prstGeom>
        </p:spPr>
        <p:txBody>
          <a:bodyPr wrap="square" lIns="0" tIns="0" rIns="0" bIns="0" rtlCol="0" anchor="t">
            <a:spAutoFit/>
          </a:bodyPr>
          <a:lstStyle/>
          <a:p>
            <a:pPr>
              <a:spcBef>
                <a:spcPct val="0"/>
              </a:spcBef>
            </a:pPr>
            <a:r>
              <a:rPr lang="en-US" sz="2000" b="1" spc="-57" dirty="0">
                <a:solidFill>
                  <a:srgbClr val="051D40"/>
                </a:solidFill>
                <a:latin typeface="Poppins"/>
                <a:ea typeface="Poppins"/>
                <a:cs typeface="Poppins"/>
                <a:sym typeface="Poppins"/>
              </a:rPr>
              <a:t>Note:  </a:t>
            </a:r>
            <a:r>
              <a:rPr lang="en-US" sz="2000" spc="-57" dirty="0">
                <a:solidFill>
                  <a:srgbClr val="051D40"/>
                </a:solidFill>
                <a:latin typeface="Poppins"/>
                <a:ea typeface="Poppins"/>
                <a:cs typeface="Poppins"/>
                <a:sym typeface="Poppins"/>
              </a:rPr>
              <a:t>This affects an employees pay or status and requires Board Action.</a:t>
            </a:r>
          </a:p>
        </p:txBody>
      </p:sp>
      <p:grpSp>
        <p:nvGrpSpPr>
          <p:cNvPr id="3" name="Group 6">
            <a:extLst>
              <a:ext uri="{FF2B5EF4-FFF2-40B4-BE49-F238E27FC236}">
                <a16:creationId xmlns:a16="http://schemas.microsoft.com/office/drawing/2014/main" id="{826585CC-F3AD-3DD4-786D-62F911151DF2}"/>
              </a:ext>
            </a:extLst>
          </p:cNvPr>
          <p:cNvGrpSpPr/>
          <p:nvPr/>
        </p:nvGrpSpPr>
        <p:grpSpPr>
          <a:xfrm>
            <a:off x="-2287731" y="6324600"/>
            <a:ext cx="3735531" cy="3735531"/>
            <a:chOff x="0" y="-16580"/>
            <a:chExt cx="812800" cy="812800"/>
          </a:xfrm>
        </p:grpSpPr>
        <p:sp>
          <p:nvSpPr>
            <p:cNvPr id="4" name="Freeform 7">
              <a:extLst>
                <a:ext uri="{FF2B5EF4-FFF2-40B4-BE49-F238E27FC236}">
                  <a16:creationId xmlns:a16="http://schemas.microsoft.com/office/drawing/2014/main" id="{F65175B6-2AEB-08E0-DBC8-91816E1F55D9}"/>
                </a:ext>
              </a:extLst>
            </p:cNvPr>
            <p:cNvSpPr/>
            <p:nvPr/>
          </p:nvSpPr>
          <p:spPr>
            <a:xfrm>
              <a:off x="0" y="-1658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13" name="TextBox 8">
              <a:extLst>
                <a:ext uri="{FF2B5EF4-FFF2-40B4-BE49-F238E27FC236}">
                  <a16:creationId xmlns:a16="http://schemas.microsoft.com/office/drawing/2014/main" id="{EA901055-EFC7-A72E-BB7A-82D6CE76A6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1692715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2DA03D-1726-4CD5-A8F1-3923FCFC9D8A}"/>
</file>

<file path=customXml/itemProps2.xml><?xml version="1.0" encoding="utf-8"?>
<ds:datastoreItem xmlns:ds="http://schemas.openxmlformats.org/officeDocument/2006/customXml" ds:itemID="{0162EB1D-ACC3-4718-A89C-A6D77C0959BD}"/>
</file>

<file path=docProps/app.xml><?xml version="1.0" encoding="utf-8"?>
<Properties xmlns="http://schemas.openxmlformats.org/officeDocument/2006/extended-properties" xmlns:vt="http://schemas.openxmlformats.org/officeDocument/2006/docPropsVTypes">
  <TotalTime>2892</TotalTime>
  <Words>7930</Words>
  <Application>Microsoft Office PowerPoint</Application>
  <PresentationFormat>Custom</PresentationFormat>
  <Paragraphs>596</Paragraphs>
  <Slides>88</Slides>
  <Notes>88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88</vt:i4>
      </vt:variant>
    </vt:vector>
  </HeadingPairs>
  <TitlesOfParts>
    <vt:vector size="99" baseType="lpstr">
      <vt:lpstr>Dreaming Outloud Script Pro</vt:lpstr>
      <vt:lpstr>Calibri</vt:lpstr>
      <vt:lpstr>Browallia New</vt:lpstr>
      <vt:lpstr>Aptos</vt:lpstr>
      <vt:lpstr>Open Sans Extra Bold</vt:lpstr>
      <vt:lpstr>Wingdings</vt:lpstr>
      <vt:lpstr>Cochocib Script Latin Pro</vt:lpstr>
      <vt:lpstr>Courier New</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Professional Modern Technology Pitch Deck Presentation</dc:title>
  <dc:creator>Outhay, James</dc:creator>
  <cp:lastModifiedBy>Outhay, James</cp:lastModifiedBy>
  <cp:revision>120</cp:revision>
  <dcterms:created xsi:type="dcterms:W3CDTF">2006-08-16T00:00:00Z</dcterms:created>
  <dcterms:modified xsi:type="dcterms:W3CDTF">2024-09-10T20:39:29Z</dcterms:modified>
  <dc:identifier>DAGPEFemdzU</dc:identifier>
</cp:coreProperties>
</file>